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436" r:id="rId3"/>
    <p:sldId id="455" r:id="rId4"/>
    <p:sldId id="444" r:id="rId5"/>
    <p:sldId id="443" r:id="rId6"/>
    <p:sldId id="451" r:id="rId7"/>
    <p:sldId id="280" r:id="rId8"/>
    <p:sldId id="447" r:id="rId9"/>
    <p:sldId id="463" r:id="rId10"/>
    <p:sldId id="277" r:id="rId11"/>
    <p:sldId id="446" r:id="rId12"/>
    <p:sldId id="440" r:id="rId13"/>
    <p:sldId id="462" r:id="rId14"/>
    <p:sldId id="458" r:id="rId15"/>
    <p:sldId id="459" r:id="rId16"/>
    <p:sldId id="460" r:id="rId17"/>
    <p:sldId id="461" r:id="rId1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619"/>
    <a:srgbClr val="B85952"/>
    <a:srgbClr val="0A9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5394" autoAdjust="0"/>
  </p:normalViewPr>
  <p:slideViewPr>
    <p:cSldViewPr>
      <p:cViewPr varScale="1">
        <p:scale>
          <a:sx n="83" d="100"/>
          <a:sy n="83" d="100"/>
        </p:scale>
        <p:origin x="1350"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39F6871-6808-2640-AE07-440D1A30458F}" type="datetimeFigureOut">
              <a:rPr lang="en-US" smtClean="0"/>
              <a:t>5/13/2020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044A40A-052B-DE4E-8260-1F432B31E352}" type="slidenum">
              <a:rPr lang="en-US" smtClean="0"/>
              <a:t>‹#›</a:t>
            </a:fld>
            <a:endParaRPr lang="en-US"/>
          </a:p>
        </p:txBody>
      </p:sp>
    </p:spTree>
    <p:extLst>
      <p:ext uri="{BB962C8B-B14F-4D97-AF65-F5344CB8AC3E}">
        <p14:creationId xmlns:p14="http://schemas.microsoft.com/office/powerpoint/2010/main" val="2940800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smtClean="0"/>
              <a:t>We’re here to support our clients and partners like you.</a:t>
            </a:r>
          </a:p>
          <a:p>
            <a:pPr marL="247650" lvl="0" indent="-171450" algn="l" rtl="0">
              <a:spcBef>
                <a:spcPts val="0"/>
              </a:spcBef>
              <a:spcAft>
                <a:spcPts val="0"/>
              </a:spcAft>
              <a:buClr>
                <a:schemeClr val="dk1"/>
              </a:buClr>
              <a:buSzPts val="1200"/>
              <a:buFont typeface="Arial" panose="020B0604020202020204" pitchFamily="34" charset="0"/>
              <a:buChar char="•"/>
            </a:pPr>
            <a:r>
              <a:rPr lang="en-US" dirty="0" smtClean="0"/>
              <a:t>We’ve been doing this for a long time</a:t>
            </a:r>
            <a:r>
              <a:rPr lang="en-US" baseline="0" dirty="0" smtClean="0"/>
              <a:t> so we’re prepared to help in a variety of areas that we have specific expertise</a:t>
            </a:r>
          </a:p>
          <a:p>
            <a:pPr marL="76200" lvl="0" indent="0" algn="l" rtl="0">
              <a:spcBef>
                <a:spcPts val="0"/>
              </a:spcBef>
              <a:spcAft>
                <a:spcPts val="0"/>
              </a:spcAft>
              <a:buClr>
                <a:schemeClr val="dk1"/>
              </a:buClr>
              <a:buSzPts val="1200"/>
              <a:buFont typeface="Arial" panose="020B0604020202020204" pitchFamily="34" charset="0"/>
              <a:buNone/>
            </a:pPr>
            <a:endParaRPr dirty="0"/>
          </a:p>
        </p:txBody>
      </p:sp>
      <p:sp>
        <p:nvSpPr>
          <p:cNvPr id="538" name="Google Shape;5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a:t>
            </a:fld>
            <a:endParaRPr/>
          </a:p>
        </p:txBody>
      </p:sp>
    </p:spTree>
    <p:extLst>
      <p:ext uri="{BB962C8B-B14F-4D97-AF65-F5344CB8AC3E}">
        <p14:creationId xmlns:p14="http://schemas.microsoft.com/office/powerpoint/2010/main" val="157437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you’re ready to get started,</a:t>
            </a:r>
            <a:r>
              <a:rPr lang="en-US" baseline="0" dirty="0" smtClean="0"/>
              <a:t> here’s how we can jump in immediately and help!</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11</a:t>
            </a:fld>
            <a:endParaRPr lang="en-US"/>
          </a:p>
        </p:txBody>
      </p:sp>
    </p:spTree>
    <p:extLst>
      <p:ext uri="{BB962C8B-B14F-4D97-AF65-F5344CB8AC3E}">
        <p14:creationId xmlns:p14="http://schemas.microsoft.com/office/powerpoint/2010/main" val="50684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you’re ready to get started,</a:t>
            </a:r>
            <a:r>
              <a:rPr lang="en-US" baseline="0" dirty="0" smtClean="0"/>
              <a:t> here’s how we can jump in immediately and help!</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2533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We’re all</a:t>
            </a:r>
            <a:r>
              <a:rPr lang="en-US" sz="1200" kern="1200" baseline="0" dirty="0" smtClean="0">
                <a:solidFill>
                  <a:schemeClr val="tx1"/>
                </a:solidFill>
                <a:effectLst/>
                <a:latin typeface="+mn-lt"/>
                <a:ea typeface="+mn-ea"/>
                <a:cs typeface="+mn-cs"/>
              </a:rPr>
              <a:t> currently developing our plans. Everyone is doing the following and more: </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Developing new procedures and protocols (handbooks)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Conducting virtual training sessions prior to RTW</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Communicating changes throughout the office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Cleaning &amp; disinfecting the entire office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Purchasing appropriate PPP for their people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Reaching out to various partners for guidance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Deciding on how to phase people back in….mostly office, flexible, continued WFH</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Assessing existing layouts/designs to accommodate physical distancing (workstations, private spaces, open areas, cafes, etc.)</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Considering adding new safety related products or removing existing products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Figuring out how to effectively handle visitors and customers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538" name="Google Shape;5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extLst>
      <p:ext uri="{BB962C8B-B14F-4D97-AF65-F5344CB8AC3E}">
        <p14:creationId xmlns:p14="http://schemas.microsoft.com/office/powerpoint/2010/main" val="234381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lvl="0" indent="-171450" algn="l" rtl="0">
              <a:spcBef>
                <a:spcPts val="0"/>
              </a:spcBef>
              <a:spcAft>
                <a:spcPts val="0"/>
              </a:spcAft>
              <a:buClr>
                <a:schemeClr val="dk1"/>
              </a:buClr>
              <a:buSzPts val="1200"/>
              <a:buFont typeface="Arial" panose="020B0604020202020204" pitchFamily="34" charset="0"/>
              <a:buChar char="•"/>
            </a:pPr>
            <a:r>
              <a:rPr lang="en-US" dirty="0" smtClean="0"/>
              <a:t>IN addition to what we’re all doing, there are questions</a:t>
            </a:r>
            <a:r>
              <a:rPr lang="en-US" baseline="0" dirty="0" smtClean="0"/>
              <a:t> we should be asking ourselves like the following:</a:t>
            </a:r>
            <a:endParaRPr dirty="0"/>
          </a:p>
        </p:txBody>
      </p:sp>
      <p:sp>
        <p:nvSpPr>
          <p:cNvPr id="538" name="Google Shape;5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extLst>
      <p:ext uri="{BB962C8B-B14F-4D97-AF65-F5344CB8AC3E}">
        <p14:creationId xmlns:p14="http://schemas.microsoft.com/office/powerpoint/2010/main" val="302641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Here’s where</a:t>
            </a:r>
            <a:r>
              <a:rPr lang="en-US" baseline="0" dirty="0" smtClean="0"/>
              <a:t> we come in and can help.</a:t>
            </a:r>
          </a:p>
          <a:p>
            <a:pPr marL="171450" indent="-171450">
              <a:buFont typeface="Arial" panose="020B0604020202020204" pitchFamily="34" charset="0"/>
              <a:buChar char="•"/>
            </a:pPr>
            <a:r>
              <a:rPr lang="en-US" baseline="0" dirty="0" smtClean="0"/>
              <a:t>We have a lot of knowledge we can apply to your plan. </a:t>
            </a:r>
          </a:p>
          <a:p>
            <a:pPr marL="171450" indent="-171450">
              <a:buFont typeface="Arial" panose="020B0604020202020204" pitchFamily="34" charset="0"/>
              <a:buChar char="•"/>
            </a:pPr>
            <a:r>
              <a:rPr lang="en-US" baseline="0" dirty="0" smtClean="0"/>
              <a:t>We know…</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5</a:t>
            </a:fld>
            <a:endParaRPr lang="en-US"/>
          </a:p>
        </p:txBody>
      </p:sp>
    </p:spTree>
    <p:extLst>
      <p:ext uri="{BB962C8B-B14F-4D97-AF65-F5344CB8AC3E}">
        <p14:creationId xmlns:p14="http://schemas.microsoft.com/office/powerpoint/2010/main" val="925653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At CO we’re taking that knowledge</a:t>
            </a:r>
            <a:r>
              <a:rPr lang="en-US" baseline="0" dirty="0" smtClean="0"/>
              <a:t> and putting it into action. </a:t>
            </a:r>
          </a:p>
          <a:p>
            <a:pPr marL="171450" indent="-171450">
              <a:buFont typeface="Arial" panose="020B0604020202020204" pitchFamily="34" charset="0"/>
              <a:buChar char="•"/>
            </a:pPr>
            <a:r>
              <a:rPr lang="en-US" baseline="0" dirty="0" smtClean="0"/>
              <a:t>Here’s what we’re doing and we can do the same for you</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6</a:t>
            </a:fld>
            <a:endParaRPr lang="en-US"/>
          </a:p>
        </p:txBody>
      </p:sp>
    </p:spTree>
    <p:extLst>
      <p:ext uri="{BB962C8B-B14F-4D97-AF65-F5344CB8AC3E}">
        <p14:creationId xmlns:p14="http://schemas.microsoft.com/office/powerpoint/2010/main" val="271290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We’re also staying on top of the RTW</a:t>
            </a:r>
            <a:r>
              <a:rPr lang="en-US" baseline="0" dirty="0" smtClean="0"/>
              <a:t> evolutions by conducting our own surveys, implementing best practices in our space, and conducted our own research to stay on top of what leaders, like yourselves, are doing. </a:t>
            </a:r>
          </a:p>
          <a:p>
            <a:pPr marL="171450" indent="-171450">
              <a:buFont typeface="Arial" panose="020B0604020202020204" pitchFamily="34" charset="0"/>
              <a:buChar char="•"/>
            </a:pPr>
            <a:r>
              <a:rPr lang="en-US" baseline="0" dirty="0" smtClean="0"/>
              <a:t>We’re also forming strategic partnerships with companies like Aunt Flow to continually supply our teams and visitors with PPE. </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7</a:t>
            </a:fld>
            <a:endParaRPr lang="en-US"/>
          </a:p>
        </p:txBody>
      </p:sp>
    </p:spTree>
    <p:extLst>
      <p:ext uri="{BB962C8B-B14F-4D97-AF65-F5344CB8AC3E}">
        <p14:creationId xmlns:p14="http://schemas.microsoft.com/office/powerpoint/2010/main" val="165063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we’ve found so far:</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8</a:t>
            </a:fld>
            <a:endParaRPr lang="en-US"/>
          </a:p>
        </p:txBody>
      </p:sp>
    </p:spTree>
    <p:extLst>
      <p:ext uri="{BB962C8B-B14F-4D97-AF65-F5344CB8AC3E}">
        <p14:creationId xmlns:p14="http://schemas.microsoft.com/office/powerpoint/2010/main" val="3993361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we’ve found so far:</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9</a:t>
            </a:fld>
            <a:endParaRPr lang="en-US"/>
          </a:p>
        </p:txBody>
      </p:sp>
    </p:spTree>
    <p:extLst>
      <p:ext uri="{BB962C8B-B14F-4D97-AF65-F5344CB8AC3E}">
        <p14:creationId xmlns:p14="http://schemas.microsoft.com/office/powerpoint/2010/main" val="424235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wouldn’t include Aunt Flow here,</a:t>
            </a:r>
            <a:r>
              <a:rPr lang="en-US" baseline="0" dirty="0" smtClean="0"/>
              <a:t> as you mentioned in an earlier slide.</a:t>
            </a:r>
          </a:p>
          <a:p>
            <a:pPr marL="171450" indent="-171450">
              <a:buFont typeface="Arial" panose="020B0604020202020204" pitchFamily="34" charset="0"/>
              <a:buChar char="•"/>
            </a:pPr>
            <a:r>
              <a:rPr lang="en-US" baseline="0" dirty="0" smtClean="0"/>
              <a:t>We can help you with four strategic areas of your plan:</a:t>
            </a:r>
            <a:endParaRPr lang="en-US" dirty="0"/>
          </a:p>
        </p:txBody>
      </p:sp>
      <p:sp>
        <p:nvSpPr>
          <p:cNvPr id="4" name="Slide Number Placeholder 3"/>
          <p:cNvSpPr>
            <a:spLocks noGrp="1"/>
          </p:cNvSpPr>
          <p:nvPr>
            <p:ph type="sldNum" sz="quarter" idx="10"/>
          </p:nvPr>
        </p:nvSpPr>
        <p:spPr/>
        <p:txBody>
          <a:bodyPr/>
          <a:lstStyle/>
          <a:p>
            <a:fld id="{F044A40A-052B-DE4E-8260-1F432B31E352}" type="slidenum">
              <a:rPr lang="en-US" smtClean="0"/>
              <a:t>10</a:t>
            </a:fld>
            <a:endParaRPr lang="en-US"/>
          </a:p>
        </p:txBody>
      </p:sp>
    </p:spTree>
    <p:extLst>
      <p:ext uri="{BB962C8B-B14F-4D97-AF65-F5344CB8AC3E}">
        <p14:creationId xmlns:p14="http://schemas.microsoft.com/office/powerpoint/2010/main" val="395702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45257" y="1458277"/>
            <a:ext cx="5253484" cy="1821179"/>
          </a:xfrm>
          <a:prstGeom prst="rect">
            <a:avLst/>
          </a:prstGeom>
        </p:spPr>
        <p:txBody>
          <a:bodyPr wrap="square" lIns="0" tIns="0" rIns="0" bIns="0">
            <a:spAutoFit/>
          </a:bodyPr>
          <a:lstStyle>
            <a:lvl1pPr>
              <a:defRPr sz="1500" b="1" i="0">
                <a:solidFill>
                  <a:schemeClr val="bg1"/>
                </a:solidFill>
                <a:latin typeface="Lucida Sans"/>
                <a:cs typeface="Lucida Sans"/>
              </a:defRPr>
            </a:lvl1pPr>
          </a:lstStyle>
          <a:p>
            <a:endParaRPr/>
          </a:p>
        </p:txBody>
      </p:sp>
      <p:sp>
        <p:nvSpPr>
          <p:cNvPr id="3" name="Holder 3"/>
          <p:cNvSpPr>
            <a:spLocks noGrp="1"/>
          </p:cNvSpPr>
          <p:nvPr>
            <p:ph type="subTitle" idx="4"/>
          </p:nvPr>
        </p:nvSpPr>
        <p:spPr>
          <a:xfrm>
            <a:off x="965200" y="4694450"/>
            <a:ext cx="7213600" cy="12446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1" i="0">
                <a:solidFill>
                  <a:schemeClr val="bg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Footer Placeholder 2">
            <a:extLst>
              <a:ext uri="{FF2B5EF4-FFF2-40B4-BE49-F238E27FC236}">
                <a16:creationId xmlns:a16="http://schemas.microsoft.com/office/drawing/2014/main" xmlns="" id="{D23BF41E-43A8-8F46-9F4D-44F960E9BA77}"/>
              </a:ext>
            </a:extLst>
          </p:cNvPr>
          <p:cNvSpPr txBox="1">
            <a:spLocks/>
          </p:cNvSpPr>
          <p:nvPr userDrawn="1"/>
        </p:nvSpPr>
        <p:spPr>
          <a:xfrm>
            <a:off x="2819400" y="6492875"/>
            <a:ext cx="3581400" cy="365125"/>
          </a:xfrm>
          <a:prstGeom prst="rect">
            <a:avLst/>
          </a:prstGeom>
        </p:spPr>
        <p:txBody>
          <a:bodyPr wrap="square" lIns="0" tIns="0" rIns="0" bIns="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Graphik Regular" panose="020B0503030202060203" pitchFamily="34" charset="0"/>
              </a:rPr>
              <a:t>Property of Continental Office ™</a:t>
            </a:r>
            <a:endParaRPr lang="en-US" sz="1200" dirty="0">
              <a:latin typeface="Graphik Regular" panose="020B050303020206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1" i="0">
                <a:solidFill>
                  <a:schemeClr val="bg1"/>
                </a:solidFill>
                <a:latin typeface="Lucida Sans"/>
                <a:cs typeface="Lucida Sans"/>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894003" y="2006622"/>
            <a:ext cx="1250315" cy="4352925"/>
          </a:xfrm>
          <a:custGeom>
            <a:avLst/>
            <a:gdLst/>
            <a:ahLst/>
            <a:cxnLst/>
            <a:rect l="l" t="t" r="r" b="b"/>
            <a:pathLst>
              <a:path w="1250315" h="4352925">
                <a:moveTo>
                  <a:pt x="1249997" y="0"/>
                </a:moveTo>
                <a:lnTo>
                  <a:pt x="0" y="2176780"/>
                </a:lnTo>
                <a:lnTo>
                  <a:pt x="1249997" y="4352925"/>
                </a:lnTo>
                <a:lnTo>
                  <a:pt x="1249997" y="0"/>
                </a:lnTo>
                <a:close/>
              </a:path>
            </a:pathLst>
          </a:custGeom>
          <a:solidFill>
            <a:srgbClr val="5ACBC9"/>
          </a:solidFill>
        </p:spPr>
        <p:txBody>
          <a:bodyPr wrap="square" lIns="0" tIns="0" rIns="0" bIns="0" rtlCol="0"/>
          <a:lstStyle/>
          <a:p>
            <a:endParaRPr/>
          </a:p>
        </p:txBody>
      </p:sp>
      <p:sp>
        <p:nvSpPr>
          <p:cNvPr id="17" name="bk object 17"/>
          <p:cNvSpPr/>
          <p:nvPr/>
        </p:nvSpPr>
        <p:spPr>
          <a:xfrm>
            <a:off x="6359111" y="4183405"/>
            <a:ext cx="2785110" cy="2674620"/>
          </a:xfrm>
          <a:custGeom>
            <a:avLst/>
            <a:gdLst/>
            <a:ahLst/>
            <a:cxnLst/>
            <a:rect l="l" t="t" r="r" b="b"/>
            <a:pathLst>
              <a:path w="2785109" h="2674620">
                <a:moveTo>
                  <a:pt x="1534897" y="0"/>
                </a:moveTo>
                <a:lnTo>
                  <a:pt x="0" y="2674594"/>
                </a:lnTo>
                <a:lnTo>
                  <a:pt x="2784888" y="2674594"/>
                </a:lnTo>
                <a:lnTo>
                  <a:pt x="2784888" y="2176139"/>
                </a:lnTo>
                <a:lnTo>
                  <a:pt x="1534897" y="0"/>
                </a:lnTo>
                <a:close/>
              </a:path>
            </a:pathLst>
          </a:custGeom>
          <a:solidFill>
            <a:srgbClr val="E52619"/>
          </a:solidFill>
        </p:spPr>
        <p:txBody>
          <a:bodyPr wrap="square" lIns="0" tIns="0" rIns="0" bIns="0" rtlCol="0"/>
          <a:lstStyle/>
          <a:p>
            <a:endParaRPr/>
          </a:p>
        </p:txBody>
      </p:sp>
      <p:sp>
        <p:nvSpPr>
          <p:cNvPr id="18" name="bk object 18"/>
          <p:cNvSpPr/>
          <p:nvPr/>
        </p:nvSpPr>
        <p:spPr>
          <a:xfrm>
            <a:off x="5488732" y="0"/>
            <a:ext cx="3655695" cy="4184015"/>
          </a:xfrm>
          <a:custGeom>
            <a:avLst/>
            <a:gdLst/>
            <a:ahLst/>
            <a:cxnLst/>
            <a:rect l="l" t="t" r="r" b="b"/>
            <a:pathLst>
              <a:path w="3655695" h="4184015">
                <a:moveTo>
                  <a:pt x="3655266" y="0"/>
                </a:moveTo>
                <a:lnTo>
                  <a:pt x="0" y="0"/>
                </a:lnTo>
                <a:lnTo>
                  <a:pt x="2405270" y="4183405"/>
                </a:lnTo>
                <a:lnTo>
                  <a:pt x="3655266" y="2006680"/>
                </a:lnTo>
                <a:lnTo>
                  <a:pt x="3655266" y="0"/>
                </a:lnTo>
                <a:close/>
              </a:path>
            </a:pathLst>
          </a:custGeom>
          <a:solidFill>
            <a:srgbClr val="009ADA">
              <a:alpha val="89999"/>
            </a:srgbClr>
          </a:solidFill>
        </p:spPr>
        <p:txBody>
          <a:bodyPr wrap="square" lIns="0" tIns="0" rIns="0" bIns="0" rtlCol="0"/>
          <a:lstStyle/>
          <a:p>
            <a:endParaRPr/>
          </a:p>
        </p:txBody>
      </p:sp>
      <p:sp>
        <p:nvSpPr>
          <p:cNvPr id="19" name="bk object 19"/>
          <p:cNvSpPr/>
          <p:nvPr/>
        </p:nvSpPr>
        <p:spPr>
          <a:xfrm>
            <a:off x="2240279" y="0"/>
            <a:ext cx="6675120" cy="6858000"/>
          </a:xfrm>
          <a:custGeom>
            <a:avLst/>
            <a:gdLst/>
            <a:ahLst/>
            <a:cxnLst/>
            <a:rect l="l" t="t" r="r" b="b"/>
            <a:pathLst>
              <a:path w="6675120" h="6858000">
                <a:moveTo>
                  <a:pt x="0" y="6858000"/>
                </a:moveTo>
                <a:lnTo>
                  <a:pt x="6675120" y="6858000"/>
                </a:lnTo>
                <a:lnTo>
                  <a:pt x="6675120" y="0"/>
                </a:lnTo>
                <a:lnTo>
                  <a:pt x="0" y="0"/>
                </a:lnTo>
                <a:lnTo>
                  <a:pt x="0" y="6858000"/>
                </a:lnTo>
                <a:close/>
              </a:path>
            </a:pathLst>
          </a:custGeom>
          <a:solidFill>
            <a:srgbClr val="FFFFFF"/>
          </a:solidFill>
        </p:spPr>
        <p:txBody>
          <a:bodyPr wrap="square" lIns="0" tIns="0" rIns="0" bIns="0" rtlCol="0"/>
          <a:lstStyle/>
          <a:p>
            <a:endParaRPr/>
          </a:p>
        </p:txBody>
      </p:sp>
      <p:sp>
        <p:nvSpPr>
          <p:cNvPr id="20" name="bk object 20"/>
          <p:cNvSpPr/>
          <p:nvPr/>
        </p:nvSpPr>
        <p:spPr>
          <a:xfrm>
            <a:off x="3234972" y="0"/>
            <a:ext cx="5680710" cy="6858000"/>
          </a:xfrm>
          <a:custGeom>
            <a:avLst/>
            <a:gdLst/>
            <a:ahLst/>
            <a:cxnLst/>
            <a:rect l="l" t="t" r="r" b="b"/>
            <a:pathLst>
              <a:path w="5680709" h="6858000">
                <a:moveTo>
                  <a:pt x="5680427" y="0"/>
                </a:moveTo>
                <a:lnTo>
                  <a:pt x="3996124" y="0"/>
                </a:lnTo>
                <a:lnTo>
                  <a:pt x="0" y="6858000"/>
                </a:lnTo>
                <a:lnTo>
                  <a:pt x="5680427" y="6858000"/>
                </a:lnTo>
                <a:lnTo>
                  <a:pt x="5680427" y="0"/>
                </a:lnTo>
                <a:close/>
              </a:path>
            </a:pathLst>
          </a:custGeom>
          <a:solidFill>
            <a:srgbClr val="FFFFFF">
              <a:alpha val="29998"/>
            </a:srgbClr>
          </a:solidFill>
        </p:spPr>
        <p:txBody>
          <a:bodyPr wrap="square" lIns="0" tIns="0" rIns="0" bIns="0" rtlCol="0"/>
          <a:lstStyle/>
          <a:p>
            <a:endParaRPr/>
          </a:p>
        </p:txBody>
      </p:sp>
      <p:sp>
        <p:nvSpPr>
          <p:cNvPr id="21" name="bk object 21"/>
          <p:cNvSpPr/>
          <p:nvPr/>
        </p:nvSpPr>
        <p:spPr>
          <a:xfrm>
            <a:off x="6910946" y="0"/>
            <a:ext cx="2004453" cy="549423"/>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2" name="bk object 22"/>
          <p:cNvSpPr/>
          <p:nvPr/>
        </p:nvSpPr>
        <p:spPr>
          <a:xfrm>
            <a:off x="6495275" y="549427"/>
            <a:ext cx="2420124" cy="71334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3" name="bk object 23"/>
          <p:cNvSpPr/>
          <p:nvPr/>
        </p:nvSpPr>
        <p:spPr>
          <a:xfrm>
            <a:off x="6079616" y="1262786"/>
            <a:ext cx="2835783" cy="713333"/>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4" name="bk object 24"/>
          <p:cNvSpPr/>
          <p:nvPr/>
        </p:nvSpPr>
        <p:spPr>
          <a:xfrm>
            <a:off x="5663958" y="1976124"/>
            <a:ext cx="3251441" cy="71335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5" name="bk object 25"/>
          <p:cNvSpPr/>
          <p:nvPr/>
        </p:nvSpPr>
        <p:spPr>
          <a:xfrm>
            <a:off x="5248287" y="2689479"/>
            <a:ext cx="3667112" cy="713345"/>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6" name="bk object 26"/>
          <p:cNvSpPr/>
          <p:nvPr/>
        </p:nvSpPr>
        <p:spPr>
          <a:xfrm>
            <a:off x="4832616" y="3402825"/>
            <a:ext cx="4082783" cy="713349"/>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7" name="bk object 27"/>
          <p:cNvSpPr/>
          <p:nvPr/>
        </p:nvSpPr>
        <p:spPr>
          <a:xfrm>
            <a:off x="4416958" y="4116184"/>
            <a:ext cx="4498441" cy="713333"/>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8" name="bk object 28"/>
          <p:cNvSpPr/>
          <p:nvPr/>
        </p:nvSpPr>
        <p:spPr>
          <a:xfrm>
            <a:off x="4001287" y="4829525"/>
            <a:ext cx="4914112" cy="713350"/>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9" name="bk object 29"/>
          <p:cNvSpPr/>
          <p:nvPr/>
        </p:nvSpPr>
        <p:spPr>
          <a:xfrm>
            <a:off x="3585629" y="5542876"/>
            <a:ext cx="5329770" cy="713346"/>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0" name="bk object 30"/>
          <p:cNvSpPr/>
          <p:nvPr/>
        </p:nvSpPr>
        <p:spPr>
          <a:xfrm>
            <a:off x="3234976" y="6256225"/>
            <a:ext cx="5680423" cy="601773"/>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500" b="1" i="0">
                <a:solidFill>
                  <a:schemeClr val="bg1"/>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9"/>
        <p:cNvGrpSpPr/>
        <p:nvPr/>
      </p:nvGrpSpPr>
      <p:grpSpPr>
        <a:xfrm>
          <a:off x="0" y="0"/>
          <a:ext cx="0" cy="0"/>
          <a:chOff x="0" y="0"/>
          <a:chExt cx="0" cy="0"/>
        </a:xfrm>
      </p:grpSpPr>
      <p:sp>
        <p:nvSpPr>
          <p:cNvPr id="20" name="Google Shape;20;p43"/>
          <p:cNvSpPr txBox="1">
            <a:spLocks noGrp="1"/>
          </p:cNvSpPr>
          <p:nvPr>
            <p:ph type="ctrTitle"/>
          </p:nvPr>
        </p:nvSpPr>
        <p:spPr>
          <a:xfrm>
            <a:off x="1945257" y="1458277"/>
            <a:ext cx="5253484" cy="182117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500" b="1" i="0">
                <a:solidFill>
                  <a:schemeClr val="lt1"/>
                </a:solidFill>
                <a:latin typeface="Lucida Sans"/>
                <a:ea typeface="Lucida Sans"/>
                <a:cs typeface="Lucida Sans"/>
                <a:sym typeface="Lucid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subTitle" idx="1"/>
          </p:nvPr>
        </p:nvSpPr>
        <p:spPr>
          <a:xfrm>
            <a:off x="965200" y="4694450"/>
            <a:ext cx="7213600" cy="12446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4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sz="1800">
                <a:solidFill>
                  <a:srgbClr val="888888"/>
                </a:solidFill>
                <a:latin typeface="Calibri"/>
                <a:ea typeface="Calibri"/>
                <a:cs typeface="Calibri"/>
                <a:sym typeface="Calibri"/>
              </a:defRPr>
            </a:lvl1pPr>
            <a:lvl2pPr marL="0" lvl="1" indent="0" algn="r">
              <a:spcBef>
                <a:spcPts val="0"/>
              </a:spcBef>
              <a:buNone/>
              <a:defRPr sz="1800">
                <a:solidFill>
                  <a:srgbClr val="888888"/>
                </a:solidFill>
                <a:latin typeface="Calibri"/>
                <a:ea typeface="Calibri"/>
                <a:cs typeface="Calibri"/>
                <a:sym typeface="Calibri"/>
              </a:defRPr>
            </a:lvl2pPr>
            <a:lvl3pPr marL="0" lvl="2" indent="0" algn="r">
              <a:spcBef>
                <a:spcPts val="0"/>
              </a:spcBef>
              <a:buNone/>
              <a:defRPr sz="1800">
                <a:solidFill>
                  <a:srgbClr val="888888"/>
                </a:solidFill>
                <a:latin typeface="Calibri"/>
                <a:ea typeface="Calibri"/>
                <a:cs typeface="Calibri"/>
                <a:sym typeface="Calibri"/>
              </a:defRPr>
            </a:lvl3pPr>
            <a:lvl4pPr marL="0" lvl="3" indent="0" algn="r">
              <a:spcBef>
                <a:spcPts val="0"/>
              </a:spcBef>
              <a:buNone/>
              <a:defRPr sz="1800">
                <a:solidFill>
                  <a:srgbClr val="888888"/>
                </a:solidFill>
                <a:latin typeface="Calibri"/>
                <a:ea typeface="Calibri"/>
                <a:cs typeface="Calibri"/>
                <a:sym typeface="Calibri"/>
              </a:defRPr>
            </a:lvl4pPr>
            <a:lvl5pPr marL="0" lvl="4" indent="0" algn="r">
              <a:spcBef>
                <a:spcPts val="0"/>
              </a:spcBef>
              <a:buNone/>
              <a:defRPr sz="1800">
                <a:solidFill>
                  <a:srgbClr val="888888"/>
                </a:solidFill>
                <a:latin typeface="Calibri"/>
                <a:ea typeface="Calibri"/>
                <a:cs typeface="Calibri"/>
                <a:sym typeface="Calibri"/>
              </a:defRPr>
            </a:lvl5pPr>
            <a:lvl6pPr marL="0" lvl="5" indent="0" algn="r">
              <a:spcBef>
                <a:spcPts val="0"/>
              </a:spcBef>
              <a:buNone/>
              <a:defRPr sz="1800">
                <a:solidFill>
                  <a:srgbClr val="888888"/>
                </a:solidFill>
                <a:latin typeface="Calibri"/>
                <a:ea typeface="Calibri"/>
                <a:cs typeface="Calibri"/>
                <a:sym typeface="Calibri"/>
              </a:defRPr>
            </a:lvl6pPr>
            <a:lvl7pPr marL="0" lvl="6" indent="0" algn="r">
              <a:spcBef>
                <a:spcPts val="0"/>
              </a:spcBef>
              <a:buNone/>
              <a:defRPr sz="1800">
                <a:solidFill>
                  <a:srgbClr val="888888"/>
                </a:solidFill>
                <a:latin typeface="Calibri"/>
                <a:ea typeface="Calibri"/>
                <a:cs typeface="Calibri"/>
                <a:sym typeface="Calibri"/>
              </a:defRPr>
            </a:lvl7pPr>
            <a:lvl8pPr marL="0" lvl="7" indent="0" algn="r">
              <a:spcBef>
                <a:spcPts val="0"/>
              </a:spcBef>
              <a:buNone/>
              <a:defRPr sz="1800">
                <a:solidFill>
                  <a:srgbClr val="888888"/>
                </a:solidFill>
                <a:latin typeface="Calibri"/>
                <a:ea typeface="Calibri"/>
                <a:cs typeface="Calibri"/>
                <a:sym typeface="Calibri"/>
              </a:defRPr>
            </a:lvl8pPr>
            <a:lvl9pPr marL="0" lvl="8" indent="0" algn="r">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 name="Footer Placeholder 2">
            <a:extLst>
              <a:ext uri="{FF2B5EF4-FFF2-40B4-BE49-F238E27FC236}">
                <a16:creationId xmlns:a16="http://schemas.microsoft.com/office/drawing/2014/main" xmlns="" id="{E2FDEAFC-1B5E-294B-9908-B4CEF14391E2}"/>
              </a:ext>
            </a:extLst>
          </p:cNvPr>
          <p:cNvSpPr txBox="1">
            <a:spLocks/>
          </p:cNvSpPr>
          <p:nvPr userDrawn="1"/>
        </p:nvSpPr>
        <p:spPr>
          <a:xfrm>
            <a:off x="2819400" y="6492875"/>
            <a:ext cx="3581400" cy="365125"/>
          </a:xfrm>
          <a:prstGeom prst="rect">
            <a:avLst/>
          </a:prstGeom>
        </p:spPr>
        <p:txBody>
          <a:bodyPr wrap="square" lIns="0" tIns="0" rIns="0" bIns="0">
            <a:spAutoFit/>
          </a:bodyPr>
          <a:lstStyle>
            <a:defPPr>
              <a:defRPr lang="en-US"/>
            </a:defPPr>
            <a:lvl1pPr marL="0" algn="ct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Graphik Regular" panose="020B0503030202060203" pitchFamily="34" charset="0"/>
              </a:rPr>
              <a:t>Property of Continental Office ™</a:t>
            </a:r>
          </a:p>
        </p:txBody>
      </p:sp>
    </p:spTree>
    <p:extLst>
      <p:ext uri="{BB962C8B-B14F-4D97-AF65-F5344CB8AC3E}">
        <p14:creationId xmlns:p14="http://schemas.microsoft.com/office/powerpoint/2010/main" val="3336164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04897" y="1600706"/>
            <a:ext cx="5934204" cy="2005329"/>
          </a:xfrm>
          <a:prstGeom prst="rect">
            <a:avLst/>
          </a:prstGeom>
        </p:spPr>
        <p:txBody>
          <a:bodyPr wrap="square" lIns="0" tIns="0" rIns="0" bIns="0">
            <a:spAutoFit/>
          </a:bodyPr>
          <a:lstStyle>
            <a:lvl1pPr>
              <a:defRPr sz="1500" b="1" i="0">
                <a:solidFill>
                  <a:schemeClr val="bg1"/>
                </a:solidFill>
                <a:latin typeface="Lucida Sans"/>
                <a:cs typeface="Lucida Sans"/>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Ygjybd10tX0"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987" y="1830720"/>
            <a:ext cx="4241613" cy="4948548"/>
          </a:xfrm>
          <a:prstGeom prst="rect">
            <a:avLst/>
          </a:prstGeom>
        </p:spPr>
      </p:pic>
      <p:sp>
        <p:nvSpPr>
          <p:cNvPr id="9" name="object 9"/>
          <p:cNvSpPr txBox="1"/>
          <p:nvPr/>
        </p:nvSpPr>
        <p:spPr>
          <a:xfrm>
            <a:off x="3733800" y="5147652"/>
            <a:ext cx="5638800" cy="482600"/>
          </a:xfrm>
          <a:prstGeom prst="rect">
            <a:avLst/>
          </a:prstGeom>
        </p:spPr>
        <p:txBody>
          <a:bodyPr vert="horz" wrap="square" lIns="0" tIns="12700" rIns="0" bIns="0" rtlCol="0">
            <a:spAutoFit/>
          </a:bodyPr>
          <a:lstStyle/>
          <a:p>
            <a:pPr marL="12700">
              <a:lnSpc>
                <a:spcPct val="100000"/>
              </a:lnSpc>
              <a:spcBef>
                <a:spcPts val="100"/>
              </a:spcBef>
            </a:pPr>
            <a:r>
              <a:rPr lang="en-US" sz="3000" b="1" spc="-45" dirty="0">
                <a:solidFill>
                  <a:srgbClr val="898C8E"/>
                </a:solidFill>
                <a:latin typeface="Graphik Bold"/>
                <a:cs typeface="Graphik Bold"/>
              </a:rPr>
              <a:t>Return to Work Assistance</a:t>
            </a:r>
            <a:endParaRPr sz="3000" dirty="0">
              <a:latin typeface="Graphik Bold"/>
              <a:cs typeface="Graphik Bold"/>
            </a:endParaRPr>
          </a:p>
        </p:txBody>
      </p:sp>
      <p:sp>
        <p:nvSpPr>
          <p:cNvPr id="10" name="object 10"/>
          <p:cNvSpPr/>
          <p:nvPr/>
        </p:nvSpPr>
        <p:spPr>
          <a:xfrm>
            <a:off x="0" y="0"/>
            <a:ext cx="6692874" cy="639257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sp>
        <p:nvSpPr>
          <p:cNvPr id="11" name="object 11"/>
          <p:cNvSpPr/>
          <p:nvPr/>
        </p:nvSpPr>
        <p:spPr>
          <a:xfrm>
            <a:off x="2747158" y="0"/>
            <a:ext cx="2533015" cy="730885"/>
          </a:xfrm>
          <a:custGeom>
            <a:avLst/>
            <a:gdLst/>
            <a:ahLst/>
            <a:cxnLst/>
            <a:rect l="l" t="t" r="r" b="b"/>
            <a:pathLst>
              <a:path w="2533015" h="730885">
                <a:moveTo>
                  <a:pt x="2532646" y="0"/>
                </a:moveTo>
                <a:lnTo>
                  <a:pt x="0" y="0"/>
                </a:lnTo>
                <a:lnTo>
                  <a:pt x="1266507" y="730580"/>
                </a:lnTo>
                <a:lnTo>
                  <a:pt x="2532646" y="0"/>
                </a:lnTo>
                <a:close/>
              </a:path>
            </a:pathLst>
          </a:custGeom>
          <a:solidFill>
            <a:srgbClr val="5ACBC9"/>
          </a:solidFill>
        </p:spPr>
        <p:txBody>
          <a:bodyPr wrap="square" lIns="0" tIns="0" rIns="0" bIns="0" rtlCol="0"/>
          <a:lstStyle/>
          <a:p>
            <a:endParaRPr/>
          </a:p>
        </p:txBody>
      </p:sp>
      <p:sp>
        <p:nvSpPr>
          <p:cNvPr id="12" name="object 12"/>
          <p:cNvSpPr/>
          <p:nvPr/>
        </p:nvSpPr>
        <p:spPr>
          <a:xfrm>
            <a:off x="4013675" y="0"/>
            <a:ext cx="2673985" cy="2272030"/>
          </a:xfrm>
          <a:custGeom>
            <a:avLst/>
            <a:gdLst/>
            <a:ahLst/>
            <a:cxnLst/>
            <a:rect l="l" t="t" r="r" b="b"/>
            <a:pathLst>
              <a:path w="2673984" h="2272030">
                <a:moveTo>
                  <a:pt x="2673477" y="0"/>
                </a:moveTo>
                <a:lnTo>
                  <a:pt x="1266130" y="0"/>
                </a:lnTo>
                <a:lnTo>
                  <a:pt x="0" y="730585"/>
                </a:lnTo>
                <a:lnTo>
                  <a:pt x="2673477" y="2271819"/>
                </a:lnTo>
                <a:lnTo>
                  <a:pt x="2673477" y="0"/>
                </a:lnTo>
                <a:close/>
              </a:path>
            </a:pathLst>
          </a:custGeom>
          <a:solidFill>
            <a:srgbClr val="E52619"/>
          </a:solidFill>
        </p:spPr>
        <p:txBody>
          <a:bodyPr wrap="square" lIns="0" tIns="0" rIns="0" bIns="0" rtlCol="0"/>
          <a:lstStyle/>
          <a:p>
            <a:endParaRPr/>
          </a:p>
        </p:txBody>
      </p:sp>
      <p:sp>
        <p:nvSpPr>
          <p:cNvPr id="13" name="object 13"/>
          <p:cNvSpPr/>
          <p:nvPr/>
        </p:nvSpPr>
        <p:spPr>
          <a:xfrm>
            <a:off x="0" y="0"/>
            <a:ext cx="4013835" cy="3049270"/>
          </a:xfrm>
          <a:custGeom>
            <a:avLst/>
            <a:gdLst/>
            <a:ahLst/>
            <a:cxnLst/>
            <a:rect l="l" t="t" r="r" b="b"/>
            <a:pathLst>
              <a:path w="4013835" h="3049270">
                <a:moveTo>
                  <a:pt x="2747200" y="0"/>
                </a:moveTo>
                <a:lnTo>
                  <a:pt x="0" y="0"/>
                </a:lnTo>
                <a:lnTo>
                  <a:pt x="0" y="3048780"/>
                </a:lnTo>
                <a:lnTo>
                  <a:pt x="4013669" y="730580"/>
                </a:lnTo>
                <a:lnTo>
                  <a:pt x="2747200" y="0"/>
                </a:lnTo>
                <a:close/>
              </a:path>
            </a:pathLst>
          </a:custGeom>
          <a:solidFill>
            <a:srgbClr val="009ADA">
              <a:alpha val="89999"/>
            </a:srgbClr>
          </a:solidFill>
        </p:spPr>
        <p:txBody>
          <a:bodyPr wrap="square" lIns="0" tIns="0" rIns="0" bIns="0" rtlCol="0"/>
          <a:lstStyle/>
          <a:p>
            <a:endParaRPr/>
          </a:p>
        </p:txBody>
      </p:sp>
      <p:sp>
        <p:nvSpPr>
          <p:cNvPr id="14" name="object 14"/>
          <p:cNvSpPr/>
          <p:nvPr/>
        </p:nvSpPr>
        <p:spPr>
          <a:xfrm>
            <a:off x="1065811" y="816446"/>
            <a:ext cx="289560" cy="289560"/>
          </a:xfrm>
          <a:custGeom>
            <a:avLst/>
            <a:gdLst/>
            <a:ahLst/>
            <a:cxnLst/>
            <a:rect l="l" t="t" r="r" b="b"/>
            <a:pathLst>
              <a:path w="289559" h="289559">
                <a:moveTo>
                  <a:pt x="144475" y="0"/>
                </a:moveTo>
                <a:lnTo>
                  <a:pt x="97487" y="6834"/>
                </a:lnTo>
                <a:lnTo>
                  <a:pt x="57662" y="26219"/>
                </a:lnTo>
                <a:lnTo>
                  <a:pt x="26883" y="56477"/>
                </a:lnTo>
                <a:lnTo>
                  <a:pt x="7034" y="95929"/>
                </a:lnTo>
                <a:lnTo>
                  <a:pt x="117" y="142113"/>
                </a:lnTo>
                <a:lnTo>
                  <a:pt x="0" y="146037"/>
                </a:lnTo>
                <a:lnTo>
                  <a:pt x="6542" y="192409"/>
                </a:lnTo>
                <a:lnTo>
                  <a:pt x="25391" y="231790"/>
                </a:lnTo>
                <a:lnTo>
                  <a:pt x="55376" y="262276"/>
                </a:lnTo>
                <a:lnTo>
                  <a:pt x="95330" y="281964"/>
                </a:lnTo>
                <a:lnTo>
                  <a:pt x="144081" y="288950"/>
                </a:lnTo>
                <a:lnTo>
                  <a:pt x="192763" y="281952"/>
                </a:lnTo>
                <a:lnTo>
                  <a:pt x="232893" y="262176"/>
                </a:lnTo>
                <a:lnTo>
                  <a:pt x="256418" y="238302"/>
                </a:lnTo>
                <a:lnTo>
                  <a:pt x="145262" y="238302"/>
                </a:lnTo>
                <a:lnTo>
                  <a:pt x="113552" y="231886"/>
                </a:lnTo>
                <a:lnTo>
                  <a:pt x="88577" y="213472"/>
                </a:lnTo>
                <a:lnTo>
                  <a:pt x="72215" y="184312"/>
                </a:lnTo>
                <a:lnTo>
                  <a:pt x="66402" y="146037"/>
                </a:lnTo>
                <a:lnTo>
                  <a:pt x="66508" y="141338"/>
                </a:lnTo>
                <a:lnTo>
                  <a:pt x="71707" y="104244"/>
                </a:lnTo>
                <a:lnTo>
                  <a:pt x="87155" y="75182"/>
                </a:lnTo>
                <a:lnTo>
                  <a:pt x="111730" y="56719"/>
                </a:lnTo>
                <a:lnTo>
                  <a:pt x="144475" y="50253"/>
                </a:lnTo>
                <a:lnTo>
                  <a:pt x="257385" y="50253"/>
                </a:lnTo>
                <a:lnTo>
                  <a:pt x="231793" y="25439"/>
                </a:lnTo>
                <a:lnTo>
                  <a:pt x="191911" y="6595"/>
                </a:lnTo>
                <a:lnTo>
                  <a:pt x="144475" y="0"/>
                </a:lnTo>
                <a:close/>
              </a:path>
              <a:path w="289559" h="289559">
                <a:moveTo>
                  <a:pt x="257385" y="50253"/>
                </a:moveTo>
                <a:lnTo>
                  <a:pt x="144475" y="50253"/>
                </a:lnTo>
                <a:lnTo>
                  <a:pt x="177383" y="56934"/>
                </a:lnTo>
                <a:lnTo>
                  <a:pt x="201936" y="75723"/>
                </a:lnTo>
                <a:lnTo>
                  <a:pt x="217287" y="104742"/>
                </a:lnTo>
                <a:lnTo>
                  <a:pt x="222482" y="141338"/>
                </a:lnTo>
                <a:lnTo>
                  <a:pt x="222483" y="146037"/>
                </a:lnTo>
                <a:lnTo>
                  <a:pt x="217189" y="183647"/>
                </a:lnTo>
                <a:lnTo>
                  <a:pt x="201739" y="212980"/>
                </a:lnTo>
                <a:lnTo>
                  <a:pt x="177383" y="231714"/>
                </a:lnTo>
                <a:lnTo>
                  <a:pt x="145262" y="238302"/>
                </a:lnTo>
                <a:lnTo>
                  <a:pt x="256418" y="238302"/>
                </a:lnTo>
                <a:lnTo>
                  <a:pt x="263168" y="231452"/>
                </a:lnTo>
                <a:lnTo>
                  <a:pt x="282287" y="191609"/>
                </a:lnTo>
                <a:lnTo>
                  <a:pt x="288839" y="145262"/>
                </a:lnTo>
                <a:lnTo>
                  <a:pt x="288950" y="141338"/>
                </a:lnTo>
                <a:lnTo>
                  <a:pt x="282027" y="94223"/>
                </a:lnTo>
                <a:lnTo>
                  <a:pt x="262403" y="55119"/>
                </a:lnTo>
                <a:lnTo>
                  <a:pt x="257385" y="50253"/>
                </a:lnTo>
                <a:close/>
              </a:path>
            </a:pathLst>
          </a:custGeom>
          <a:solidFill>
            <a:srgbClr val="FFFFFF"/>
          </a:solidFill>
        </p:spPr>
        <p:txBody>
          <a:bodyPr wrap="square" lIns="0" tIns="0" rIns="0" bIns="0" rtlCol="0"/>
          <a:lstStyle/>
          <a:p>
            <a:endParaRPr/>
          </a:p>
        </p:txBody>
      </p:sp>
      <p:sp>
        <p:nvSpPr>
          <p:cNvPr id="15" name="object 15"/>
          <p:cNvSpPr/>
          <p:nvPr/>
        </p:nvSpPr>
        <p:spPr>
          <a:xfrm>
            <a:off x="1640928" y="805846"/>
            <a:ext cx="65405" cy="62230"/>
          </a:xfrm>
          <a:custGeom>
            <a:avLst/>
            <a:gdLst/>
            <a:ahLst/>
            <a:cxnLst/>
            <a:rect l="l" t="t" r="r" b="b"/>
            <a:pathLst>
              <a:path w="65405" h="62230">
                <a:moveTo>
                  <a:pt x="32194" y="0"/>
                </a:moveTo>
                <a:lnTo>
                  <a:pt x="19545" y="2361"/>
                </a:lnTo>
                <a:lnTo>
                  <a:pt x="9324" y="8882"/>
                </a:lnTo>
                <a:lnTo>
                  <a:pt x="2490" y="18714"/>
                </a:lnTo>
                <a:lnTo>
                  <a:pt x="0" y="31013"/>
                </a:lnTo>
                <a:lnTo>
                  <a:pt x="2490" y="43311"/>
                </a:lnTo>
                <a:lnTo>
                  <a:pt x="9324" y="53144"/>
                </a:lnTo>
                <a:lnTo>
                  <a:pt x="19545" y="59665"/>
                </a:lnTo>
                <a:lnTo>
                  <a:pt x="32194" y="62026"/>
                </a:lnTo>
                <a:lnTo>
                  <a:pt x="45071" y="59665"/>
                </a:lnTo>
                <a:lnTo>
                  <a:pt x="55408" y="53144"/>
                </a:lnTo>
                <a:lnTo>
                  <a:pt x="62285" y="43311"/>
                </a:lnTo>
                <a:lnTo>
                  <a:pt x="64782" y="31013"/>
                </a:lnTo>
                <a:lnTo>
                  <a:pt x="62285" y="18714"/>
                </a:lnTo>
                <a:lnTo>
                  <a:pt x="55408" y="8882"/>
                </a:lnTo>
                <a:lnTo>
                  <a:pt x="45071" y="2361"/>
                </a:lnTo>
                <a:lnTo>
                  <a:pt x="32194" y="0"/>
                </a:lnTo>
                <a:close/>
              </a:path>
            </a:pathLst>
          </a:custGeom>
          <a:solidFill>
            <a:srgbClr val="FFFFFF"/>
          </a:solidFill>
        </p:spPr>
        <p:txBody>
          <a:bodyPr wrap="square" lIns="0" tIns="0" rIns="0" bIns="0" rtlCol="0"/>
          <a:lstStyle/>
          <a:p>
            <a:endParaRPr/>
          </a:p>
        </p:txBody>
      </p:sp>
      <p:sp>
        <p:nvSpPr>
          <p:cNvPr id="16" name="object 16"/>
          <p:cNvSpPr/>
          <p:nvPr/>
        </p:nvSpPr>
        <p:spPr>
          <a:xfrm>
            <a:off x="1373976" y="800345"/>
            <a:ext cx="328295" cy="300990"/>
          </a:xfrm>
          <a:custGeom>
            <a:avLst/>
            <a:gdLst/>
            <a:ahLst/>
            <a:cxnLst/>
            <a:rect l="l" t="t" r="r" b="b"/>
            <a:pathLst>
              <a:path w="328294" h="300990">
                <a:moveTo>
                  <a:pt x="83629" y="135839"/>
                </a:moveTo>
                <a:lnTo>
                  <a:pt x="27089" y="135839"/>
                </a:lnTo>
                <a:lnTo>
                  <a:pt x="27089" y="300723"/>
                </a:lnTo>
                <a:lnTo>
                  <a:pt x="83629" y="300723"/>
                </a:lnTo>
                <a:lnTo>
                  <a:pt x="83629" y="135839"/>
                </a:lnTo>
                <a:close/>
              </a:path>
              <a:path w="328294" h="300990">
                <a:moveTo>
                  <a:pt x="207289" y="135839"/>
                </a:moveTo>
                <a:lnTo>
                  <a:pt x="150761" y="135839"/>
                </a:lnTo>
                <a:lnTo>
                  <a:pt x="150761" y="300723"/>
                </a:lnTo>
                <a:lnTo>
                  <a:pt x="207289" y="300723"/>
                </a:lnTo>
                <a:lnTo>
                  <a:pt x="207289" y="135839"/>
                </a:lnTo>
                <a:close/>
              </a:path>
              <a:path w="328294" h="300990">
                <a:moveTo>
                  <a:pt x="327799" y="95402"/>
                </a:moveTo>
                <a:lnTo>
                  <a:pt x="0" y="95402"/>
                </a:lnTo>
                <a:lnTo>
                  <a:pt x="0" y="135839"/>
                </a:lnTo>
                <a:lnTo>
                  <a:pt x="271272" y="135839"/>
                </a:lnTo>
                <a:lnTo>
                  <a:pt x="271272" y="300723"/>
                </a:lnTo>
                <a:lnTo>
                  <a:pt x="327799" y="300723"/>
                </a:lnTo>
                <a:lnTo>
                  <a:pt x="327799" y="95402"/>
                </a:lnTo>
                <a:close/>
              </a:path>
              <a:path w="328294" h="300990">
                <a:moveTo>
                  <a:pt x="100114" y="2362"/>
                </a:moveTo>
                <a:lnTo>
                  <a:pt x="69490" y="6906"/>
                </a:lnTo>
                <a:lnTo>
                  <a:pt x="46523" y="20467"/>
                </a:lnTo>
                <a:lnTo>
                  <a:pt x="32094" y="42936"/>
                </a:lnTo>
                <a:lnTo>
                  <a:pt x="27089" y="74206"/>
                </a:lnTo>
                <a:lnTo>
                  <a:pt x="27089" y="95402"/>
                </a:lnTo>
                <a:lnTo>
                  <a:pt x="83629" y="95402"/>
                </a:lnTo>
                <a:lnTo>
                  <a:pt x="83629" y="73025"/>
                </a:lnTo>
                <a:lnTo>
                  <a:pt x="85070" y="62003"/>
                </a:lnTo>
                <a:lnTo>
                  <a:pt x="89565" y="53446"/>
                </a:lnTo>
                <a:lnTo>
                  <a:pt x="97372" y="47905"/>
                </a:lnTo>
                <a:lnTo>
                  <a:pt x="108750" y="45935"/>
                </a:lnTo>
                <a:lnTo>
                  <a:pt x="129171" y="45935"/>
                </a:lnTo>
                <a:lnTo>
                  <a:pt x="129171" y="6680"/>
                </a:lnTo>
                <a:lnTo>
                  <a:pt x="122532" y="4848"/>
                </a:lnTo>
                <a:lnTo>
                  <a:pt x="115819" y="3492"/>
                </a:lnTo>
                <a:lnTo>
                  <a:pt x="108517" y="2651"/>
                </a:lnTo>
                <a:lnTo>
                  <a:pt x="100114" y="2362"/>
                </a:lnTo>
                <a:close/>
              </a:path>
              <a:path w="328294" h="300990">
                <a:moveTo>
                  <a:pt x="223773" y="0"/>
                </a:moveTo>
                <a:lnTo>
                  <a:pt x="193158" y="4491"/>
                </a:lnTo>
                <a:lnTo>
                  <a:pt x="170194" y="17964"/>
                </a:lnTo>
                <a:lnTo>
                  <a:pt x="155767" y="40419"/>
                </a:lnTo>
                <a:lnTo>
                  <a:pt x="150761" y="71856"/>
                </a:lnTo>
                <a:lnTo>
                  <a:pt x="150761" y="95402"/>
                </a:lnTo>
                <a:lnTo>
                  <a:pt x="207289" y="95402"/>
                </a:lnTo>
                <a:lnTo>
                  <a:pt x="207289" y="70281"/>
                </a:lnTo>
                <a:lnTo>
                  <a:pt x="208676" y="59421"/>
                </a:lnTo>
                <a:lnTo>
                  <a:pt x="213083" y="50846"/>
                </a:lnTo>
                <a:lnTo>
                  <a:pt x="220876" y="45216"/>
                </a:lnTo>
                <a:lnTo>
                  <a:pt x="232422" y="43192"/>
                </a:lnTo>
                <a:lnTo>
                  <a:pt x="251650" y="43192"/>
                </a:lnTo>
                <a:lnTo>
                  <a:pt x="251650" y="3543"/>
                </a:lnTo>
                <a:lnTo>
                  <a:pt x="245696" y="1993"/>
                </a:lnTo>
                <a:lnTo>
                  <a:pt x="239336" y="885"/>
                </a:lnTo>
                <a:lnTo>
                  <a:pt x="232164" y="221"/>
                </a:lnTo>
                <a:lnTo>
                  <a:pt x="223773" y="0"/>
                </a:lnTo>
                <a:close/>
              </a:path>
              <a:path w="328294" h="300990">
                <a:moveTo>
                  <a:pt x="129171" y="45935"/>
                </a:moveTo>
                <a:lnTo>
                  <a:pt x="116992" y="45935"/>
                </a:lnTo>
                <a:lnTo>
                  <a:pt x="123672" y="47510"/>
                </a:lnTo>
                <a:lnTo>
                  <a:pt x="129171" y="49072"/>
                </a:lnTo>
                <a:lnTo>
                  <a:pt x="129171" y="45935"/>
                </a:lnTo>
                <a:close/>
              </a:path>
              <a:path w="328294" h="300990">
                <a:moveTo>
                  <a:pt x="251650" y="43192"/>
                </a:moveTo>
                <a:lnTo>
                  <a:pt x="240665" y="43192"/>
                </a:lnTo>
                <a:lnTo>
                  <a:pt x="246164" y="44361"/>
                </a:lnTo>
                <a:lnTo>
                  <a:pt x="251650" y="46329"/>
                </a:lnTo>
                <a:lnTo>
                  <a:pt x="251650" y="43192"/>
                </a:lnTo>
                <a:close/>
              </a:path>
            </a:pathLst>
          </a:custGeom>
          <a:solidFill>
            <a:srgbClr val="FFFFFF"/>
          </a:solidFill>
        </p:spPr>
        <p:txBody>
          <a:bodyPr wrap="square" lIns="0" tIns="0" rIns="0" bIns="0" rtlCol="0"/>
          <a:lstStyle/>
          <a:p>
            <a:endParaRPr/>
          </a:p>
        </p:txBody>
      </p:sp>
      <p:sp>
        <p:nvSpPr>
          <p:cNvPr id="17" name="object 17"/>
          <p:cNvSpPr/>
          <p:nvPr/>
        </p:nvSpPr>
        <p:spPr>
          <a:xfrm>
            <a:off x="1721011" y="891034"/>
            <a:ext cx="422808" cy="214363"/>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8" name="object 18"/>
          <p:cNvSpPr/>
          <p:nvPr/>
        </p:nvSpPr>
        <p:spPr>
          <a:xfrm>
            <a:off x="1065810" y="470505"/>
            <a:ext cx="267335" cy="289560"/>
          </a:xfrm>
          <a:custGeom>
            <a:avLst/>
            <a:gdLst/>
            <a:ahLst/>
            <a:cxnLst/>
            <a:rect l="l" t="t" r="r" b="b"/>
            <a:pathLst>
              <a:path w="267334" h="289559">
                <a:moveTo>
                  <a:pt x="139369" y="0"/>
                </a:moveTo>
                <a:lnTo>
                  <a:pt x="94273" y="6724"/>
                </a:lnTo>
                <a:lnTo>
                  <a:pt x="55884" y="25904"/>
                </a:lnTo>
                <a:lnTo>
                  <a:pt x="26106" y="56051"/>
                </a:lnTo>
                <a:lnTo>
                  <a:pt x="6843" y="95677"/>
                </a:lnTo>
                <a:lnTo>
                  <a:pt x="56" y="142900"/>
                </a:lnTo>
                <a:lnTo>
                  <a:pt x="0" y="146431"/>
                </a:lnTo>
                <a:lnTo>
                  <a:pt x="5838" y="194459"/>
                </a:lnTo>
                <a:lnTo>
                  <a:pt x="23153" y="234044"/>
                </a:lnTo>
                <a:lnTo>
                  <a:pt x="51643" y="263905"/>
                </a:lnTo>
                <a:lnTo>
                  <a:pt x="91007" y="282761"/>
                </a:lnTo>
                <a:lnTo>
                  <a:pt x="140944" y="289331"/>
                </a:lnTo>
                <a:lnTo>
                  <a:pt x="188787" y="282663"/>
                </a:lnTo>
                <a:lnTo>
                  <a:pt x="227210" y="262783"/>
                </a:lnTo>
                <a:lnTo>
                  <a:pt x="247465" y="237909"/>
                </a:lnTo>
                <a:lnTo>
                  <a:pt x="140157" y="237909"/>
                </a:lnTo>
                <a:lnTo>
                  <a:pt x="109201" y="231724"/>
                </a:lnTo>
                <a:lnTo>
                  <a:pt x="86271" y="213761"/>
                </a:lnTo>
                <a:lnTo>
                  <a:pt x="72027" y="184904"/>
                </a:lnTo>
                <a:lnTo>
                  <a:pt x="67181" y="146431"/>
                </a:lnTo>
                <a:lnTo>
                  <a:pt x="67132" y="142900"/>
                </a:lnTo>
                <a:lnTo>
                  <a:pt x="72242" y="103910"/>
                </a:lnTo>
                <a:lnTo>
                  <a:pt x="86812" y="74782"/>
                </a:lnTo>
                <a:lnTo>
                  <a:pt x="109700" y="56548"/>
                </a:lnTo>
                <a:lnTo>
                  <a:pt x="139763" y="50241"/>
                </a:lnTo>
                <a:lnTo>
                  <a:pt x="245426" y="50241"/>
                </a:lnTo>
                <a:lnTo>
                  <a:pt x="224415" y="25122"/>
                </a:lnTo>
                <a:lnTo>
                  <a:pt x="186364" y="6231"/>
                </a:lnTo>
                <a:lnTo>
                  <a:pt x="139369" y="0"/>
                </a:lnTo>
                <a:close/>
              </a:path>
              <a:path w="267334" h="289559">
                <a:moveTo>
                  <a:pt x="266966" y="184124"/>
                </a:moveTo>
                <a:lnTo>
                  <a:pt x="204546" y="184124"/>
                </a:lnTo>
                <a:lnTo>
                  <a:pt x="197244" y="207766"/>
                </a:lnTo>
                <a:lnTo>
                  <a:pt x="183538" y="224561"/>
                </a:lnTo>
                <a:lnTo>
                  <a:pt x="164239" y="234584"/>
                </a:lnTo>
                <a:lnTo>
                  <a:pt x="140157" y="237909"/>
                </a:lnTo>
                <a:lnTo>
                  <a:pt x="247465" y="237909"/>
                </a:lnTo>
                <a:lnTo>
                  <a:pt x="254006" y="229875"/>
                </a:lnTo>
                <a:lnTo>
                  <a:pt x="266966" y="184124"/>
                </a:lnTo>
                <a:close/>
              </a:path>
              <a:path w="267334" h="289559">
                <a:moveTo>
                  <a:pt x="245426" y="50241"/>
                </a:moveTo>
                <a:lnTo>
                  <a:pt x="139763" y="50241"/>
                </a:lnTo>
                <a:lnTo>
                  <a:pt x="163207" y="53590"/>
                </a:lnTo>
                <a:lnTo>
                  <a:pt x="180690" y="63492"/>
                </a:lnTo>
                <a:lnTo>
                  <a:pt x="192432" y="79725"/>
                </a:lnTo>
                <a:lnTo>
                  <a:pt x="198653" y="102069"/>
                </a:lnTo>
                <a:lnTo>
                  <a:pt x="263817" y="102069"/>
                </a:lnTo>
                <a:lnTo>
                  <a:pt x="251055" y="56969"/>
                </a:lnTo>
                <a:lnTo>
                  <a:pt x="245426" y="50241"/>
                </a:lnTo>
                <a:close/>
              </a:path>
            </a:pathLst>
          </a:custGeom>
          <a:solidFill>
            <a:srgbClr val="FFFFFF"/>
          </a:solidFill>
        </p:spPr>
        <p:txBody>
          <a:bodyPr wrap="square" lIns="0" tIns="0" rIns="0" bIns="0" rtlCol="0"/>
          <a:lstStyle/>
          <a:p>
            <a:endParaRPr/>
          </a:p>
        </p:txBody>
      </p:sp>
      <p:sp>
        <p:nvSpPr>
          <p:cNvPr id="19" name="object 19"/>
          <p:cNvSpPr/>
          <p:nvPr/>
        </p:nvSpPr>
        <p:spPr>
          <a:xfrm>
            <a:off x="1350030" y="545485"/>
            <a:ext cx="216319" cy="21435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0" name="object 20"/>
          <p:cNvSpPr/>
          <p:nvPr/>
        </p:nvSpPr>
        <p:spPr>
          <a:xfrm>
            <a:off x="1590677" y="460293"/>
            <a:ext cx="425556" cy="299149"/>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1" name="object 21"/>
          <p:cNvSpPr/>
          <p:nvPr/>
        </p:nvSpPr>
        <p:spPr>
          <a:xfrm>
            <a:off x="2048817" y="545485"/>
            <a:ext cx="192747" cy="210045"/>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2" name="object 22"/>
          <p:cNvSpPr/>
          <p:nvPr/>
        </p:nvSpPr>
        <p:spPr>
          <a:xfrm>
            <a:off x="2265126" y="545485"/>
            <a:ext cx="205714" cy="214350"/>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3" name="object 23"/>
          <p:cNvSpPr/>
          <p:nvPr/>
        </p:nvSpPr>
        <p:spPr>
          <a:xfrm>
            <a:off x="2496728" y="545485"/>
            <a:ext cx="193040" cy="210185"/>
          </a:xfrm>
          <a:custGeom>
            <a:avLst/>
            <a:gdLst/>
            <a:ahLst/>
            <a:cxnLst/>
            <a:rect l="l" t="t" r="r" b="b"/>
            <a:pathLst>
              <a:path w="193039" h="210184">
                <a:moveTo>
                  <a:pt x="56934" y="4711"/>
                </a:moveTo>
                <a:lnTo>
                  <a:pt x="0" y="4711"/>
                </a:lnTo>
                <a:lnTo>
                  <a:pt x="0" y="210045"/>
                </a:lnTo>
                <a:lnTo>
                  <a:pt x="56934" y="210045"/>
                </a:lnTo>
                <a:lnTo>
                  <a:pt x="56934" y="91478"/>
                </a:lnTo>
                <a:lnTo>
                  <a:pt x="60197" y="71672"/>
                </a:lnTo>
                <a:lnTo>
                  <a:pt x="69202" y="57569"/>
                </a:lnTo>
                <a:lnTo>
                  <a:pt x="82769" y="49133"/>
                </a:lnTo>
                <a:lnTo>
                  <a:pt x="99720" y="46329"/>
                </a:lnTo>
                <a:lnTo>
                  <a:pt x="188025" y="46329"/>
                </a:lnTo>
                <a:lnTo>
                  <a:pt x="187652" y="43730"/>
                </a:lnTo>
                <a:lnTo>
                  <a:pt x="183934" y="37299"/>
                </a:lnTo>
                <a:lnTo>
                  <a:pt x="56934" y="37299"/>
                </a:lnTo>
                <a:lnTo>
                  <a:pt x="56934" y="4711"/>
                </a:lnTo>
                <a:close/>
              </a:path>
              <a:path w="193039" h="210184">
                <a:moveTo>
                  <a:pt x="188025" y="46329"/>
                </a:moveTo>
                <a:lnTo>
                  <a:pt x="99720" y="46329"/>
                </a:lnTo>
                <a:lnTo>
                  <a:pt x="115967" y="48850"/>
                </a:lnTo>
                <a:lnTo>
                  <a:pt x="127204" y="56488"/>
                </a:lnTo>
                <a:lnTo>
                  <a:pt x="133730" y="69352"/>
                </a:lnTo>
                <a:lnTo>
                  <a:pt x="135839" y="87553"/>
                </a:lnTo>
                <a:lnTo>
                  <a:pt x="135839" y="210045"/>
                </a:lnTo>
                <a:lnTo>
                  <a:pt x="192760" y="210045"/>
                </a:lnTo>
                <a:lnTo>
                  <a:pt x="192760" y="79311"/>
                </a:lnTo>
                <a:lnTo>
                  <a:pt x="188025" y="46329"/>
                </a:lnTo>
                <a:close/>
              </a:path>
              <a:path w="193039" h="210184">
                <a:moveTo>
                  <a:pt x="123672" y="0"/>
                </a:moveTo>
                <a:lnTo>
                  <a:pt x="100271" y="2956"/>
                </a:lnTo>
                <a:lnTo>
                  <a:pt x="81321" y="10991"/>
                </a:lnTo>
                <a:lnTo>
                  <a:pt x="66861" y="22856"/>
                </a:lnTo>
                <a:lnTo>
                  <a:pt x="56934" y="37299"/>
                </a:lnTo>
                <a:lnTo>
                  <a:pt x="183934" y="37299"/>
                </a:lnTo>
                <a:lnTo>
                  <a:pt x="173380" y="19043"/>
                </a:lnTo>
                <a:lnTo>
                  <a:pt x="151526" y="4662"/>
                </a:lnTo>
                <a:lnTo>
                  <a:pt x="123672" y="0"/>
                </a:lnTo>
                <a:close/>
              </a:path>
            </a:pathLst>
          </a:custGeom>
          <a:solidFill>
            <a:srgbClr val="FFFFFF"/>
          </a:solidFill>
        </p:spPr>
        <p:txBody>
          <a:bodyPr wrap="square" lIns="0" tIns="0" rIns="0" bIns="0" rtlCol="0"/>
          <a:lstStyle/>
          <a:p>
            <a:endParaRPr/>
          </a:p>
        </p:txBody>
      </p:sp>
      <p:sp>
        <p:nvSpPr>
          <p:cNvPr id="24" name="object 24"/>
          <p:cNvSpPr/>
          <p:nvPr/>
        </p:nvSpPr>
        <p:spPr>
          <a:xfrm>
            <a:off x="2705185" y="505837"/>
            <a:ext cx="127635" cy="254000"/>
          </a:xfrm>
          <a:custGeom>
            <a:avLst/>
            <a:gdLst/>
            <a:ahLst/>
            <a:cxnLst/>
            <a:rect l="l" t="t" r="r" b="b"/>
            <a:pathLst>
              <a:path w="127635" h="254000">
                <a:moveTo>
                  <a:pt x="82842" y="84797"/>
                </a:moveTo>
                <a:lnTo>
                  <a:pt x="26314" y="84797"/>
                </a:lnTo>
                <a:lnTo>
                  <a:pt x="26314" y="188836"/>
                </a:lnTo>
                <a:lnTo>
                  <a:pt x="30606" y="217012"/>
                </a:lnTo>
                <a:lnTo>
                  <a:pt x="43289" y="237270"/>
                </a:lnTo>
                <a:lnTo>
                  <a:pt x="64070" y="249504"/>
                </a:lnTo>
                <a:lnTo>
                  <a:pt x="92659" y="253606"/>
                </a:lnTo>
                <a:lnTo>
                  <a:pt x="103409" y="253134"/>
                </a:lnTo>
                <a:lnTo>
                  <a:pt x="112726" y="251891"/>
                </a:lnTo>
                <a:lnTo>
                  <a:pt x="120646" y="250134"/>
                </a:lnTo>
                <a:lnTo>
                  <a:pt x="127203" y="248119"/>
                </a:lnTo>
                <a:lnTo>
                  <a:pt x="127203" y="208064"/>
                </a:lnTo>
                <a:lnTo>
                  <a:pt x="105613" y="208064"/>
                </a:lnTo>
                <a:lnTo>
                  <a:pt x="95925" y="206580"/>
                </a:lnTo>
                <a:lnTo>
                  <a:pt x="88779" y="202079"/>
                </a:lnTo>
                <a:lnTo>
                  <a:pt x="84356" y="194487"/>
                </a:lnTo>
                <a:lnTo>
                  <a:pt x="82842" y="183730"/>
                </a:lnTo>
                <a:lnTo>
                  <a:pt x="82842" y="84797"/>
                </a:lnTo>
                <a:close/>
              </a:path>
              <a:path w="127635" h="254000">
                <a:moveTo>
                  <a:pt x="127203" y="204139"/>
                </a:moveTo>
                <a:lnTo>
                  <a:pt x="120522" y="206895"/>
                </a:lnTo>
                <a:lnTo>
                  <a:pt x="114249" y="208064"/>
                </a:lnTo>
                <a:lnTo>
                  <a:pt x="127203" y="208064"/>
                </a:lnTo>
                <a:lnTo>
                  <a:pt x="127203" y="204139"/>
                </a:lnTo>
                <a:close/>
              </a:path>
              <a:path w="127635" h="254000">
                <a:moveTo>
                  <a:pt x="126022" y="44361"/>
                </a:moveTo>
                <a:lnTo>
                  <a:pt x="0" y="44361"/>
                </a:lnTo>
                <a:lnTo>
                  <a:pt x="0" y="84797"/>
                </a:lnTo>
                <a:lnTo>
                  <a:pt x="126022" y="84797"/>
                </a:lnTo>
                <a:lnTo>
                  <a:pt x="126022" y="44361"/>
                </a:lnTo>
                <a:close/>
              </a:path>
              <a:path w="127635" h="254000">
                <a:moveTo>
                  <a:pt x="82842" y="0"/>
                </a:moveTo>
                <a:lnTo>
                  <a:pt x="26314" y="0"/>
                </a:lnTo>
                <a:lnTo>
                  <a:pt x="26314" y="44361"/>
                </a:lnTo>
                <a:lnTo>
                  <a:pt x="82842" y="44361"/>
                </a:lnTo>
                <a:lnTo>
                  <a:pt x="82842" y="0"/>
                </a:lnTo>
                <a:close/>
              </a:path>
            </a:pathLst>
          </a:custGeom>
          <a:solidFill>
            <a:srgbClr val="FFFFFF"/>
          </a:solidFill>
        </p:spPr>
        <p:txBody>
          <a:bodyPr wrap="square" lIns="0" tIns="0" rIns="0" bIns="0" rtlCol="0"/>
          <a:lstStyle/>
          <a:p>
            <a:endParaRPr/>
          </a:p>
        </p:txBody>
      </p:sp>
      <p:sp>
        <p:nvSpPr>
          <p:cNvPr id="25" name="object 25"/>
          <p:cNvSpPr/>
          <p:nvPr/>
        </p:nvSpPr>
        <p:spPr>
          <a:xfrm>
            <a:off x="2848475" y="545485"/>
            <a:ext cx="186690" cy="214629"/>
          </a:xfrm>
          <a:custGeom>
            <a:avLst/>
            <a:gdLst/>
            <a:ahLst/>
            <a:cxnLst/>
            <a:rect l="l" t="t" r="r" b="b"/>
            <a:pathLst>
              <a:path w="186689" h="214629">
                <a:moveTo>
                  <a:pt x="179811" y="41224"/>
                </a:moveTo>
                <a:lnTo>
                  <a:pt x="96583" y="41224"/>
                </a:lnTo>
                <a:lnTo>
                  <a:pt x="112726" y="43690"/>
                </a:lnTo>
                <a:lnTo>
                  <a:pt x="122980" y="50941"/>
                </a:lnTo>
                <a:lnTo>
                  <a:pt x="128376" y="62757"/>
                </a:lnTo>
                <a:lnTo>
                  <a:pt x="129946" y="78917"/>
                </a:lnTo>
                <a:lnTo>
                  <a:pt x="129946" y="87160"/>
                </a:lnTo>
                <a:lnTo>
                  <a:pt x="106794" y="87160"/>
                </a:lnTo>
                <a:lnTo>
                  <a:pt x="63602" y="90730"/>
                </a:lnTo>
                <a:lnTo>
                  <a:pt x="29837" y="102176"/>
                </a:lnTo>
                <a:lnTo>
                  <a:pt x="7851" y="122602"/>
                </a:lnTo>
                <a:lnTo>
                  <a:pt x="0" y="153111"/>
                </a:lnTo>
                <a:lnTo>
                  <a:pt x="5490" y="180901"/>
                </a:lnTo>
                <a:lnTo>
                  <a:pt x="20366" y="199928"/>
                </a:lnTo>
                <a:lnTo>
                  <a:pt x="42235" y="210855"/>
                </a:lnTo>
                <a:lnTo>
                  <a:pt x="68707" y="214350"/>
                </a:lnTo>
                <a:lnTo>
                  <a:pt x="90325" y="212130"/>
                </a:lnTo>
                <a:lnTo>
                  <a:pt x="107378" y="206009"/>
                </a:lnTo>
                <a:lnTo>
                  <a:pt x="120602" y="196798"/>
                </a:lnTo>
                <a:lnTo>
                  <a:pt x="130733" y="185305"/>
                </a:lnTo>
                <a:lnTo>
                  <a:pt x="186093" y="185305"/>
                </a:lnTo>
                <a:lnTo>
                  <a:pt x="186093" y="174701"/>
                </a:lnTo>
                <a:lnTo>
                  <a:pt x="85585" y="174701"/>
                </a:lnTo>
                <a:lnTo>
                  <a:pt x="72145" y="172936"/>
                </a:lnTo>
                <a:lnTo>
                  <a:pt x="62861" y="167933"/>
                </a:lnTo>
                <a:lnTo>
                  <a:pt x="57478" y="160133"/>
                </a:lnTo>
                <a:lnTo>
                  <a:pt x="55740" y="149974"/>
                </a:lnTo>
                <a:lnTo>
                  <a:pt x="59263" y="136159"/>
                </a:lnTo>
                <a:lnTo>
                  <a:pt x="69488" y="127201"/>
                </a:lnTo>
                <a:lnTo>
                  <a:pt x="85894" y="122365"/>
                </a:lnTo>
                <a:lnTo>
                  <a:pt x="107962" y="120916"/>
                </a:lnTo>
                <a:lnTo>
                  <a:pt x="186093" y="120916"/>
                </a:lnTo>
                <a:lnTo>
                  <a:pt x="186093" y="76161"/>
                </a:lnTo>
                <a:lnTo>
                  <a:pt x="179811" y="41224"/>
                </a:lnTo>
                <a:close/>
              </a:path>
              <a:path w="186689" h="214629">
                <a:moveTo>
                  <a:pt x="186093" y="185305"/>
                </a:moveTo>
                <a:lnTo>
                  <a:pt x="130733" y="185305"/>
                </a:lnTo>
                <a:lnTo>
                  <a:pt x="130733" y="210045"/>
                </a:lnTo>
                <a:lnTo>
                  <a:pt x="186093" y="210045"/>
                </a:lnTo>
                <a:lnTo>
                  <a:pt x="186093" y="185305"/>
                </a:lnTo>
                <a:close/>
              </a:path>
              <a:path w="186689" h="214629">
                <a:moveTo>
                  <a:pt x="186093" y="120916"/>
                </a:moveTo>
                <a:lnTo>
                  <a:pt x="129946" y="120916"/>
                </a:lnTo>
                <a:lnTo>
                  <a:pt x="129946" y="138188"/>
                </a:lnTo>
                <a:lnTo>
                  <a:pt x="126549" y="153500"/>
                </a:lnTo>
                <a:lnTo>
                  <a:pt x="117190" y="164984"/>
                </a:lnTo>
                <a:lnTo>
                  <a:pt x="103119" y="172198"/>
                </a:lnTo>
                <a:lnTo>
                  <a:pt x="85585" y="174701"/>
                </a:lnTo>
                <a:lnTo>
                  <a:pt x="186093" y="174701"/>
                </a:lnTo>
                <a:lnTo>
                  <a:pt x="186093" y="120916"/>
                </a:lnTo>
                <a:close/>
              </a:path>
              <a:path w="186689" h="214629">
                <a:moveTo>
                  <a:pt x="100114" y="0"/>
                </a:moveTo>
                <a:lnTo>
                  <a:pt x="64995" y="4134"/>
                </a:lnTo>
                <a:lnTo>
                  <a:pt x="36466" y="16879"/>
                </a:lnTo>
                <a:lnTo>
                  <a:pt x="16698" y="38753"/>
                </a:lnTo>
                <a:lnTo>
                  <a:pt x="7861" y="70269"/>
                </a:lnTo>
                <a:lnTo>
                  <a:pt x="61645" y="70269"/>
                </a:lnTo>
                <a:lnTo>
                  <a:pt x="64949" y="58278"/>
                </a:lnTo>
                <a:lnTo>
                  <a:pt x="71604" y="49122"/>
                </a:lnTo>
                <a:lnTo>
                  <a:pt x="82014" y="43278"/>
                </a:lnTo>
                <a:lnTo>
                  <a:pt x="96583" y="41224"/>
                </a:lnTo>
                <a:lnTo>
                  <a:pt x="179811" y="41224"/>
                </a:lnTo>
                <a:lnTo>
                  <a:pt x="179725" y="40746"/>
                </a:lnTo>
                <a:lnTo>
                  <a:pt x="161948" y="17178"/>
                </a:lnTo>
                <a:lnTo>
                  <a:pt x="134749" y="4061"/>
                </a:lnTo>
                <a:lnTo>
                  <a:pt x="100114" y="0"/>
                </a:lnTo>
                <a:close/>
              </a:path>
            </a:pathLst>
          </a:custGeom>
          <a:solidFill>
            <a:srgbClr val="FFFFFF"/>
          </a:solidFill>
        </p:spPr>
        <p:txBody>
          <a:bodyPr wrap="square" lIns="0" tIns="0" rIns="0" bIns="0" rtlCol="0"/>
          <a:lstStyle/>
          <a:p>
            <a:endParaRPr/>
          </a:p>
        </p:txBody>
      </p:sp>
      <p:sp>
        <p:nvSpPr>
          <p:cNvPr id="26" name="object 26"/>
          <p:cNvSpPr/>
          <p:nvPr/>
        </p:nvSpPr>
        <p:spPr>
          <a:xfrm>
            <a:off x="3093453" y="457149"/>
            <a:ext cx="0" cy="298450"/>
          </a:xfrm>
          <a:custGeom>
            <a:avLst/>
            <a:gdLst/>
            <a:ahLst/>
            <a:cxnLst/>
            <a:rect l="l" t="t" r="r" b="b"/>
            <a:pathLst>
              <a:path h="298450">
                <a:moveTo>
                  <a:pt x="0" y="0"/>
                </a:moveTo>
                <a:lnTo>
                  <a:pt x="0" y="298373"/>
                </a:lnTo>
              </a:path>
            </a:pathLst>
          </a:custGeom>
          <a:ln w="56540">
            <a:solidFill>
              <a:srgbClr val="FFFFFF"/>
            </a:solidFill>
          </a:ln>
        </p:spPr>
        <p:txBody>
          <a:bodyPr wrap="square" lIns="0" tIns="0" rIns="0" bIns="0" rtlCol="0"/>
          <a:lstStyle/>
          <a:p>
            <a:endParaRPr/>
          </a:p>
        </p:txBody>
      </p:sp>
      <p:sp>
        <p:nvSpPr>
          <p:cNvPr id="27" name="object 27"/>
          <p:cNvSpPr/>
          <p:nvPr/>
        </p:nvSpPr>
        <p:spPr>
          <a:xfrm>
            <a:off x="226881" y="457776"/>
            <a:ext cx="572135" cy="654050"/>
          </a:xfrm>
          <a:custGeom>
            <a:avLst/>
            <a:gdLst/>
            <a:ahLst/>
            <a:cxnLst/>
            <a:rect l="l" t="t" r="r" b="b"/>
            <a:pathLst>
              <a:path w="572135" h="654050">
                <a:moveTo>
                  <a:pt x="289331" y="0"/>
                </a:moveTo>
                <a:lnTo>
                  <a:pt x="282638" y="0"/>
                </a:lnTo>
                <a:lnTo>
                  <a:pt x="3352" y="161264"/>
                </a:lnTo>
                <a:lnTo>
                  <a:pt x="0" y="167068"/>
                </a:lnTo>
                <a:lnTo>
                  <a:pt x="0" y="488594"/>
                </a:lnTo>
                <a:lnTo>
                  <a:pt x="3365" y="494385"/>
                </a:lnTo>
                <a:lnTo>
                  <a:pt x="279958" y="653033"/>
                </a:lnTo>
                <a:lnTo>
                  <a:pt x="282968" y="653808"/>
                </a:lnTo>
                <a:lnTo>
                  <a:pt x="289001" y="653808"/>
                </a:lnTo>
                <a:lnTo>
                  <a:pt x="292011" y="653033"/>
                </a:lnTo>
                <a:lnTo>
                  <a:pt x="356531" y="616026"/>
                </a:lnTo>
                <a:lnTo>
                  <a:pt x="285978" y="616026"/>
                </a:lnTo>
                <a:lnTo>
                  <a:pt x="52730" y="482244"/>
                </a:lnTo>
                <a:lnTo>
                  <a:pt x="105274" y="451904"/>
                </a:lnTo>
                <a:lnTo>
                  <a:pt x="35090" y="451904"/>
                </a:lnTo>
                <a:lnTo>
                  <a:pt x="35090" y="203631"/>
                </a:lnTo>
                <a:lnTo>
                  <a:pt x="105645" y="203631"/>
                </a:lnTo>
                <a:lnTo>
                  <a:pt x="52730" y="173278"/>
                </a:lnTo>
                <a:lnTo>
                  <a:pt x="285978" y="38595"/>
                </a:lnTo>
                <a:lnTo>
                  <a:pt x="356150" y="38595"/>
                </a:lnTo>
                <a:lnTo>
                  <a:pt x="289331" y="0"/>
                </a:lnTo>
                <a:close/>
              </a:path>
              <a:path w="572135" h="654050">
                <a:moveTo>
                  <a:pt x="356172" y="347560"/>
                </a:moveTo>
                <a:lnTo>
                  <a:pt x="285978" y="347560"/>
                </a:lnTo>
                <a:lnTo>
                  <a:pt x="519226" y="482244"/>
                </a:lnTo>
                <a:lnTo>
                  <a:pt x="285978" y="616026"/>
                </a:lnTo>
                <a:lnTo>
                  <a:pt x="356531" y="616026"/>
                </a:lnTo>
                <a:lnTo>
                  <a:pt x="568604" y="494385"/>
                </a:lnTo>
                <a:lnTo>
                  <a:pt x="571944" y="488594"/>
                </a:lnTo>
                <a:lnTo>
                  <a:pt x="571969" y="476034"/>
                </a:lnTo>
                <a:lnTo>
                  <a:pt x="568629" y="470230"/>
                </a:lnTo>
                <a:lnTo>
                  <a:pt x="356172" y="347560"/>
                </a:lnTo>
                <a:close/>
              </a:path>
              <a:path w="572135" h="654050">
                <a:moveTo>
                  <a:pt x="105645" y="203631"/>
                </a:moveTo>
                <a:lnTo>
                  <a:pt x="35090" y="203631"/>
                </a:lnTo>
                <a:lnTo>
                  <a:pt x="250812" y="327342"/>
                </a:lnTo>
                <a:lnTo>
                  <a:pt x="35090" y="451904"/>
                </a:lnTo>
                <a:lnTo>
                  <a:pt x="105274" y="451904"/>
                </a:lnTo>
                <a:lnTo>
                  <a:pt x="285978" y="347560"/>
                </a:lnTo>
                <a:lnTo>
                  <a:pt x="356172" y="347560"/>
                </a:lnTo>
                <a:lnTo>
                  <a:pt x="321157" y="327342"/>
                </a:lnTo>
                <a:lnTo>
                  <a:pt x="356500" y="307073"/>
                </a:lnTo>
                <a:lnTo>
                  <a:pt x="285978" y="307073"/>
                </a:lnTo>
                <a:lnTo>
                  <a:pt x="105645" y="203631"/>
                </a:lnTo>
                <a:close/>
              </a:path>
              <a:path w="572135" h="654050">
                <a:moveTo>
                  <a:pt x="356150" y="38595"/>
                </a:moveTo>
                <a:lnTo>
                  <a:pt x="285978" y="38595"/>
                </a:lnTo>
                <a:lnTo>
                  <a:pt x="519226" y="173278"/>
                </a:lnTo>
                <a:lnTo>
                  <a:pt x="285978" y="307073"/>
                </a:lnTo>
                <a:lnTo>
                  <a:pt x="356500" y="307073"/>
                </a:lnTo>
                <a:lnTo>
                  <a:pt x="568604" y="185432"/>
                </a:lnTo>
                <a:lnTo>
                  <a:pt x="571944" y="179641"/>
                </a:lnTo>
                <a:lnTo>
                  <a:pt x="571962" y="167068"/>
                </a:lnTo>
                <a:lnTo>
                  <a:pt x="568629" y="161264"/>
                </a:lnTo>
                <a:lnTo>
                  <a:pt x="356150" y="38595"/>
                </a:lnTo>
                <a:close/>
              </a:path>
            </a:pathLst>
          </a:custGeom>
          <a:solidFill>
            <a:srgbClr val="FFFFFF"/>
          </a:solidFill>
        </p:spPr>
        <p:txBody>
          <a:bodyPr wrap="square" lIns="0" tIns="0" rIns="0" bIns="0" rtlCol="0"/>
          <a:lstStyle/>
          <a:p>
            <a:endParaRPr/>
          </a:p>
        </p:txBody>
      </p:sp>
      <p:sp>
        <p:nvSpPr>
          <p:cNvPr id="28" name="object 28"/>
          <p:cNvSpPr txBox="1"/>
          <p:nvPr/>
        </p:nvSpPr>
        <p:spPr>
          <a:xfrm>
            <a:off x="4805720" y="5715177"/>
            <a:ext cx="2204680" cy="476412"/>
          </a:xfrm>
          <a:prstGeom prst="rect">
            <a:avLst/>
          </a:prstGeom>
        </p:spPr>
        <p:txBody>
          <a:bodyPr vert="horz" wrap="square" lIns="0" tIns="45085" rIns="0" bIns="0" rtlCol="0">
            <a:spAutoFit/>
          </a:bodyPr>
          <a:lstStyle/>
          <a:p>
            <a:pPr marL="12700">
              <a:lnSpc>
                <a:spcPct val="100000"/>
              </a:lnSpc>
              <a:spcBef>
                <a:spcPts val="355"/>
              </a:spcBef>
            </a:pPr>
            <a:r>
              <a:rPr lang="en-US" sz="1400" b="1" dirty="0">
                <a:solidFill>
                  <a:srgbClr val="E52619"/>
                </a:solidFill>
                <a:latin typeface="Graphik Regular" panose="020B0503030202060203" pitchFamily="34" charset="0"/>
                <a:cs typeface="Lucida Sans"/>
              </a:rPr>
              <a:t>Keeping people and companies safe</a:t>
            </a:r>
            <a:r>
              <a:rPr sz="1400" b="1" spc="-130" dirty="0">
                <a:solidFill>
                  <a:srgbClr val="E52619"/>
                </a:solidFill>
                <a:latin typeface="Lucida Sans"/>
                <a:cs typeface="Lucida Sans"/>
              </a:rPr>
              <a:t>.</a:t>
            </a:r>
            <a:r>
              <a:rPr sz="1400" b="1" spc="-310" dirty="0">
                <a:solidFill>
                  <a:srgbClr val="E52619"/>
                </a:solidFill>
                <a:latin typeface="Lucida Sans"/>
                <a:cs typeface="Lucida Sans"/>
              </a:rPr>
              <a:t> </a:t>
            </a:r>
            <a:endParaRPr sz="1400" dirty="0">
              <a:latin typeface="Lucida Sans"/>
              <a:cs typeface="Lucida Sans"/>
            </a:endParaRPr>
          </a:p>
        </p:txBody>
      </p:sp>
      <p:sp>
        <p:nvSpPr>
          <p:cNvPr id="29" name="object 29"/>
          <p:cNvSpPr/>
          <p:nvPr/>
        </p:nvSpPr>
        <p:spPr>
          <a:xfrm>
            <a:off x="4618964" y="5790438"/>
            <a:ext cx="0" cy="382270"/>
          </a:xfrm>
          <a:custGeom>
            <a:avLst/>
            <a:gdLst/>
            <a:ahLst/>
            <a:cxnLst/>
            <a:rect l="l" t="t" r="r" b="b"/>
            <a:pathLst>
              <a:path h="382270">
                <a:moveTo>
                  <a:pt x="0" y="0"/>
                </a:moveTo>
                <a:lnTo>
                  <a:pt x="0" y="381711"/>
                </a:lnTo>
              </a:path>
            </a:pathLst>
          </a:custGeom>
          <a:ln w="27432">
            <a:solidFill>
              <a:srgbClr val="E52619"/>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946" y="19050"/>
            <a:ext cx="2710805"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object 3"/>
          <p:cNvSpPr txBox="1"/>
          <p:nvPr/>
        </p:nvSpPr>
        <p:spPr>
          <a:xfrm>
            <a:off x="2819400" y="1273126"/>
            <a:ext cx="2814321" cy="518091"/>
          </a:xfrm>
          <a:prstGeom prst="rect">
            <a:avLst/>
          </a:prstGeom>
        </p:spPr>
        <p:txBody>
          <a:bodyPr vert="horz" wrap="square" lIns="0" tIns="12700" rIns="0" bIns="0" rtlCol="0">
            <a:spAutoFit/>
          </a:bodyPr>
          <a:lstStyle/>
          <a:p>
            <a:pPr marL="12700">
              <a:lnSpc>
                <a:spcPct val="100000"/>
              </a:lnSpc>
              <a:spcBef>
                <a:spcPts val="100"/>
              </a:spcBef>
            </a:pPr>
            <a:r>
              <a:rPr lang="en-US" sz="1600" b="1" dirty="0">
                <a:solidFill>
                  <a:srgbClr val="E52619"/>
                </a:solidFill>
                <a:latin typeface="Graphik Semibold" panose="020B0703030202060203" pitchFamily="34" charset="0"/>
                <a:cs typeface="Lucida Sans"/>
              </a:rPr>
              <a:t>CLEANING </a:t>
            </a:r>
            <a:endParaRPr lang="en-US" sz="1600" b="1" dirty="0" smtClean="0">
              <a:solidFill>
                <a:srgbClr val="E52619"/>
              </a:solidFill>
              <a:latin typeface="Graphik Semibold" panose="020B0703030202060203" pitchFamily="34" charset="0"/>
              <a:cs typeface="Lucida Sans"/>
            </a:endParaRPr>
          </a:p>
          <a:p>
            <a:pPr marL="12700">
              <a:lnSpc>
                <a:spcPct val="100000"/>
              </a:lnSpc>
              <a:spcBef>
                <a:spcPts val="100"/>
              </a:spcBef>
            </a:pPr>
            <a:r>
              <a:rPr lang="en-US" sz="1600" b="1" dirty="0" smtClean="0">
                <a:solidFill>
                  <a:srgbClr val="E52619"/>
                </a:solidFill>
                <a:latin typeface="Graphik Semibold" panose="020B0703030202060203" pitchFamily="34" charset="0"/>
                <a:cs typeface="Lucida Sans"/>
              </a:rPr>
              <a:t>&amp; </a:t>
            </a:r>
            <a:r>
              <a:rPr lang="en-US" sz="1600" b="1" dirty="0">
                <a:solidFill>
                  <a:srgbClr val="E52619"/>
                </a:solidFill>
                <a:latin typeface="Graphik Semibold" panose="020B0703030202060203" pitchFamily="34" charset="0"/>
                <a:cs typeface="Lucida Sans"/>
              </a:rPr>
              <a:t>DISINFECTING</a:t>
            </a:r>
            <a:endParaRPr sz="1600" dirty="0">
              <a:latin typeface="Graphik Semibold" panose="020B0703030202060203" pitchFamily="34" charset="0"/>
              <a:cs typeface="Lucida Sans"/>
            </a:endParaRPr>
          </a:p>
        </p:txBody>
      </p:sp>
      <p:sp>
        <p:nvSpPr>
          <p:cNvPr id="4" name="object 4"/>
          <p:cNvSpPr txBox="1">
            <a:spLocks noGrp="1"/>
          </p:cNvSpPr>
          <p:nvPr>
            <p:ph type="title"/>
          </p:nvPr>
        </p:nvSpPr>
        <p:spPr>
          <a:xfrm>
            <a:off x="60102" y="445710"/>
            <a:ext cx="5731098" cy="566822"/>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Graphik Semibold"/>
                <a:cs typeface="Graphik Semibold"/>
              </a:rPr>
              <a:t>How</a:t>
            </a:r>
            <a:r>
              <a:rPr sz="3600" dirty="0">
                <a:latin typeface="Graphik Semibold"/>
                <a:cs typeface="Graphik Semibold"/>
              </a:rPr>
              <a:t> </a:t>
            </a:r>
            <a:r>
              <a:rPr lang="en-US" sz="3600" spc="-80" dirty="0">
                <a:latin typeface="Graphik Semibold"/>
                <a:cs typeface="Graphik Semibold"/>
              </a:rPr>
              <a:t>w</a:t>
            </a:r>
            <a:r>
              <a:rPr lang="en-US" sz="3600" spc="-80" dirty="0" smtClean="0">
                <a:latin typeface="Graphik Semibold"/>
                <a:cs typeface="Graphik Semibold"/>
              </a:rPr>
              <a:t>e </a:t>
            </a:r>
            <a:r>
              <a:rPr lang="en-US" sz="3600" spc="-80" dirty="0">
                <a:latin typeface="Graphik Semibold"/>
                <a:cs typeface="Graphik Semibold"/>
              </a:rPr>
              <a:t>c</a:t>
            </a:r>
            <a:r>
              <a:rPr lang="en-US" sz="3600" spc="-80" dirty="0" smtClean="0">
                <a:latin typeface="Graphik Semibold"/>
                <a:cs typeface="Graphik Semibold"/>
              </a:rPr>
              <a:t>an</a:t>
            </a:r>
            <a:r>
              <a:rPr sz="3600" spc="-85" dirty="0" smtClean="0">
                <a:latin typeface="Graphik Semibold"/>
                <a:cs typeface="Graphik Semibold"/>
              </a:rPr>
              <a:t> </a:t>
            </a:r>
            <a:r>
              <a:rPr lang="en-US" sz="3600" spc="-35" dirty="0">
                <a:solidFill>
                  <a:srgbClr val="E52619"/>
                </a:solidFill>
                <a:latin typeface="Graphik Semibold"/>
                <a:cs typeface="Graphik Semibold"/>
              </a:rPr>
              <a:t>h</a:t>
            </a:r>
            <a:r>
              <a:rPr lang="en-US" sz="3600" spc="-35" dirty="0" smtClean="0">
                <a:solidFill>
                  <a:srgbClr val="E52619"/>
                </a:solidFill>
                <a:latin typeface="Graphik Semibold"/>
                <a:cs typeface="Graphik Semibold"/>
              </a:rPr>
              <a:t>elp you…</a:t>
            </a:r>
            <a:endParaRPr sz="3600" dirty="0">
              <a:solidFill>
                <a:srgbClr val="E52619"/>
              </a:solidFill>
              <a:latin typeface="Graphik Semibold"/>
              <a:cs typeface="Graphik Semibold"/>
            </a:endParaRPr>
          </a:p>
        </p:txBody>
      </p:sp>
      <p:sp>
        <p:nvSpPr>
          <p:cNvPr id="5" name="object 5"/>
          <p:cNvSpPr txBox="1"/>
          <p:nvPr/>
        </p:nvSpPr>
        <p:spPr>
          <a:xfrm>
            <a:off x="5867096" y="3299790"/>
            <a:ext cx="2812542" cy="518091"/>
          </a:xfrm>
          <a:prstGeom prst="rect">
            <a:avLst/>
          </a:prstGeom>
        </p:spPr>
        <p:txBody>
          <a:bodyPr vert="horz" wrap="square" lIns="0" tIns="12700" rIns="0" bIns="0" rtlCol="0">
            <a:spAutoFit/>
          </a:bodyPr>
          <a:lstStyle/>
          <a:p>
            <a:pPr marL="12700">
              <a:lnSpc>
                <a:spcPct val="100000"/>
              </a:lnSpc>
              <a:spcBef>
                <a:spcPts val="100"/>
              </a:spcBef>
            </a:pPr>
            <a:r>
              <a:rPr lang="en-US" sz="1600" b="1" dirty="0">
                <a:solidFill>
                  <a:srgbClr val="E52619"/>
                </a:solidFill>
                <a:latin typeface="Graphik Semibold" panose="020B0703030202060203" pitchFamily="34" charset="0"/>
                <a:cs typeface="Lucida Sans"/>
              </a:rPr>
              <a:t>SAFETY </a:t>
            </a:r>
            <a:endParaRPr lang="en-US" sz="1600" b="1" dirty="0" smtClean="0">
              <a:solidFill>
                <a:srgbClr val="E52619"/>
              </a:solidFill>
              <a:latin typeface="Graphik Semibold" panose="020B0703030202060203" pitchFamily="34" charset="0"/>
              <a:cs typeface="Lucida Sans"/>
            </a:endParaRPr>
          </a:p>
          <a:p>
            <a:pPr marL="12700">
              <a:lnSpc>
                <a:spcPct val="100000"/>
              </a:lnSpc>
              <a:spcBef>
                <a:spcPts val="100"/>
              </a:spcBef>
            </a:pPr>
            <a:r>
              <a:rPr lang="en-US" sz="1600" b="1" dirty="0" smtClean="0">
                <a:solidFill>
                  <a:srgbClr val="E52619"/>
                </a:solidFill>
                <a:latin typeface="Graphik Semibold" panose="020B0703030202060203" pitchFamily="34" charset="0"/>
                <a:cs typeface="Lucida Sans"/>
              </a:rPr>
              <a:t>&amp; </a:t>
            </a:r>
            <a:r>
              <a:rPr lang="en-US" sz="1600" b="1" dirty="0">
                <a:solidFill>
                  <a:srgbClr val="E52619"/>
                </a:solidFill>
                <a:latin typeface="Graphik Semibold" panose="020B0703030202060203" pitchFamily="34" charset="0"/>
                <a:cs typeface="Lucida Sans"/>
              </a:rPr>
              <a:t>WFH PRODUCTS</a:t>
            </a:r>
            <a:endParaRPr sz="1600" dirty="0">
              <a:latin typeface="Graphik Semibold" panose="020B0703030202060203" pitchFamily="34" charset="0"/>
              <a:cs typeface="Lucida Sans"/>
            </a:endParaRPr>
          </a:p>
        </p:txBody>
      </p:sp>
      <p:sp>
        <p:nvSpPr>
          <p:cNvPr id="6" name="object 6"/>
          <p:cNvSpPr txBox="1"/>
          <p:nvPr/>
        </p:nvSpPr>
        <p:spPr>
          <a:xfrm>
            <a:off x="5867096" y="3716269"/>
            <a:ext cx="2812542" cy="1383712"/>
          </a:xfrm>
          <a:prstGeom prst="rect">
            <a:avLst/>
          </a:prstGeom>
        </p:spPr>
        <p:txBody>
          <a:bodyPr vert="horz" wrap="square" lIns="0" tIns="100330" rIns="0" bIns="0" rtlCol="0">
            <a:spAutoFit/>
          </a:bodyPr>
          <a:lstStyle/>
          <a:p>
            <a:pPr marL="12700">
              <a:lnSpc>
                <a:spcPct val="100000"/>
              </a:lnSpc>
              <a:spcBef>
                <a:spcPts val="790"/>
              </a:spcBef>
            </a:pPr>
            <a:r>
              <a:rPr lang="en-US" sz="1400" spc="-75" dirty="0">
                <a:solidFill>
                  <a:srgbClr val="E52619"/>
                </a:solidFill>
                <a:latin typeface="Arial"/>
                <a:cs typeface="Arial"/>
              </a:rPr>
              <a:t>•</a:t>
            </a:r>
            <a:r>
              <a:rPr sz="1400" spc="-75" dirty="0">
                <a:solidFill>
                  <a:srgbClr val="E52619"/>
                </a:solidFill>
                <a:latin typeface="Arial"/>
                <a:cs typeface="Arial"/>
              </a:rPr>
              <a:t> </a:t>
            </a:r>
            <a:r>
              <a:rPr lang="en-US" sz="1400" spc="-75" dirty="0">
                <a:solidFill>
                  <a:srgbClr val="E52619"/>
                </a:solidFill>
                <a:latin typeface="Arial"/>
                <a:cs typeface="Arial"/>
              </a:rPr>
              <a:t> </a:t>
            </a:r>
            <a:r>
              <a:rPr lang="en-US" sz="1400" spc="-10" dirty="0">
                <a:solidFill>
                  <a:srgbClr val="767271"/>
                </a:solidFill>
                <a:latin typeface="Graphik Light" panose="020B0403030202060203" pitchFamily="34" charset="0"/>
                <a:cs typeface="Arial"/>
              </a:rPr>
              <a:t>Screens, panels, dividers, etc.</a:t>
            </a:r>
          </a:p>
          <a:p>
            <a:pPr marL="12700">
              <a:spcBef>
                <a:spcPts val="790"/>
              </a:spcBef>
              <a:tabLst>
                <a:tab pos="165100" algn="l"/>
              </a:tabLst>
            </a:pPr>
            <a:r>
              <a:rPr lang="en-US" sz="1400" spc="-75" dirty="0">
                <a:solidFill>
                  <a:srgbClr val="E52619"/>
                </a:solidFill>
                <a:latin typeface="Graphik Light" panose="020B0403030202060203" pitchFamily="34" charset="0"/>
                <a:cs typeface="Arial"/>
              </a:rPr>
              <a:t>•  </a:t>
            </a:r>
            <a:r>
              <a:rPr lang="en-US" sz="1400" spc="-10" dirty="0">
                <a:solidFill>
                  <a:srgbClr val="767271"/>
                </a:solidFill>
                <a:latin typeface="Graphik Light" panose="020B0403030202060203" pitchFamily="34" charset="0"/>
                <a:cs typeface="Arial"/>
              </a:rPr>
              <a:t>WFH products (height 	adjustable tables, task chairs, 	monitor arms</a:t>
            </a:r>
            <a:r>
              <a:rPr lang="en-US" sz="1400" spc="-10" dirty="0" smtClean="0">
                <a:solidFill>
                  <a:srgbClr val="767271"/>
                </a:solidFill>
                <a:latin typeface="Graphik Light" panose="020B0403030202060203" pitchFamily="34" charset="0"/>
                <a:cs typeface="Arial"/>
              </a:rPr>
              <a:t>)</a:t>
            </a:r>
          </a:p>
          <a:p>
            <a:pPr marL="12700">
              <a:spcBef>
                <a:spcPts val="790"/>
              </a:spcBef>
              <a:tabLst>
                <a:tab pos="165100" algn="l"/>
              </a:tabLst>
            </a:pPr>
            <a:r>
              <a:rPr lang="en-US" sz="1400" spc="-75" dirty="0" smtClean="0">
                <a:solidFill>
                  <a:srgbClr val="E52619"/>
                </a:solidFill>
                <a:latin typeface="Graphik Light" panose="020B0403030202060203" pitchFamily="34" charset="0"/>
                <a:cs typeface="Arial"/>
              </a:rPr>
              <a:t>• </a:t>
            </a:r>
            <a:r>
              <a:rPr lang="en-US" sz="1400" spc="-75" dirty="0" smtClean="0">
                <a:solidFill>
                  <a:schemeClr val="tx1">
                    <a:lumMod val="50000"/>
                    <a:lumOff val="50000"/>
                  </a:schemeClr>
                </a:solidFill>
                <a:latin typeface="Graphik Light" panose="020B0403030202060203" pitchFamily="34" charset="0"/>
                <a:cs typeface="Arial"/>
              </a:rPr>
              <a:t> PPE (face masks and hand sanitizer)</a:t>
            </a:r>
            <a:endParaRPr lang="en-US" sz="1400" spc="-10" dirty="0">
              <a:solidFill>
                <a:srgbClr val="767271"/>
              </a:solidFill>
              <a:latin typeface="Graphik Light" panose="020B0403030202060203" pitchFamily="34" charset="0"/>
              <a:cs typeface="Arial"/>
            </a:endParaRPr>
          </a:p>
        </p:txBody>
      </p:sp>
      <p:sp>
        <p:nvSpPr>
          <p:cNvPr id="7" name="object 7"/>
          <p:cNvSpPr txBox="1"/>
          <p:nvPr/>
        </p:nvSpPr>
        <p:spPr>
          <a:xfrm>
            <a:off x="2861234" y="3334652"/>
            <a:ext cx="3581400" cy="505267"/>
          </a:xfrm>
          <a:prstGeom prst="rect">
            <a:avLst/>
          </a:prstGeom>
        </p:spPr>
        <p:txBody>
          <a:bodyPr vert="horz" wrap="square" lIns="0" tIns="12700" rIns="0" bIns="0" rtlCol="0">
            <a:spAutoFit/>
          </a:bodyPr>
          <a:lstStyle/>
          <a:p>
            <a:pPr marL="12700">
              <a:lnSpc>
                <a:spcPct val="100000"/>
              </a:lnSpc>
              <a:spcBef>
                <a:spcPts val="100"/>
              </a:spcBef>
            </a:pPr>
            <a:r>
              <a:rPr lang="en-US" sz="1600" b="1" dirty="0" smtClean="0">
                <a:solidFill>
                  <a:srgbClr val="E52619"/>
                </a:solidFill>
                <a:latin typeface="Graphik Semibold" panose="020B0703030202060203" pitchFamily="34" charset="0"/>
                <a:cs typeface="Lucida Sans"/>
              </a:rPr>
              <a:t>SAFETY SIGNAGE/ </a:t>
            </a:r>
            <a:br>
              <a:rPr lang="en-US" sz="1600" b="1" dirty="0" smtClean="0">
                <a:solidFill>
                  <a:srgbClr val="E52619"/>
                </a:solidFill>
                <a:latin typeface="Graphik Semibold" panose="020B0703030202060203" pitchFamily="34" charset="0"/>
                <a:cs typeface="Lucida Sans"/>
              </a:rPr>
            </a:br>
            <a:r>
              <a:rPr lang="en-US" sz="1600" b="1" dirty="0" smtClean="0">
                <a:solidFill>
                  <a:srgbClr val="E52619"/>
                </a:solidFill>
                <a:latin typeface="Graphik Semibold" panose="020B0703030202060203" pitchFamily="34" charset="0"/>
                <a:cs typeface="Lucida Sans"/>
              </a:rPr>
              <a:t>COMMUNICATION</a:t>
            </a:r>
            <a:endParaRPr sz="1600" dirty="0">
              <a:latin typeface="Graphik Semibold" panose="020B0703030202060203" pitchFamily="34" charset="0"/>
              <a:cs typeface="Lucida Sans"/>
            </a:endParaRPr>
          </a:p>
        </p:txBody>
      </p:sp>
      <p:sp>
        <p:nvSpPr>
          <p:cNvPr id="8" name="object 8"/>
          <p:cNvSpPr txBox="1"/>
          <p:nvPr/>
        </p:nvSpPr>
        <p:spPr>
          <a:xfrm>
            <a:off x="2861234" y="3873633"/>
            <a:ext cx="2690495" cy="659155"/>
          </a:xfrm>
          <a:prstGeom prst="rect">
            <a:avLst/>
          </a:prstGeom>
        </p:spPr>
        <p:txBody>
          <a:bodyPr vert="horz" wrap="square" lIns="0" tIns="12700" rIns="0" bIns="0" rtlCol="0">
            <a:spAutoFit/>
          </a:bodyPr>
          <a:lstStyle/>
          <a:p>
            <a:pPr marL="12700" marR="5080">
              <a:spcBef>
                <a:spcPts val="100"/>
              </a:spcBef>
              <a:tabLst>
                <a:tab pos="165100" algn="l"/>
              </a:tabLst>
            </a:pPr>
            <a:r>
              <a:rPr lang="en-US" sz="1400" spc="-75" dirty="0">
                <a:solidFill>
                  <a:srgbClr val="E52619"/>
                </a:solidFill>
                <a:latin typeface="Arial"/>
                <a:cs typeface="Arial"/>
              </a:rPr>
              <a:t>• </a:t>
            </a:r>
            <a:r>
              <a:rPr sz="1400" spc="-75" dirty="0">
                <a:solidFill>
                  <a:srgbClr val="E52619"/>
                </a:solidFill>
                <a:latin typeface="Arial"/>
                <a:cs typeface="Arial"/>
              </a:rPr>
              <a:t> </a:t>
            </a:r>
            <a:r>
              <a:rPr lang="en-US" sz="1400" spc="-10" dirty="0">
                <a:solidFill>
                  <a:srgbClr val="767271"/>
                </a:solidFill>
                <a:latin typeface="Graphik Light" panose="020B0403030202060203" pitchFamily="34" charset="0"/>
                <a:cs typeface="Arial"/>
              </a:rPr>
              <a:t>Wayfinding and other graphics 	to communicate new protocols 	and </a:t>
            </a:r>
            <a:r>
              <a:rPr lang="en-US" sz="1400" spc="-10" dirty="0" smtClean="0">
                <a:solidFill>
                  <a:srgbClr val="767271"/>
                </a:solidFill>
                <a:latin typeface="Graphik Light" panose="020B0403030202060203" pitchFamily="34" charset="0"/>
                <a:cs typeface="Arial"/>
              </a:rPr>
              <a:t>procedures</a:t>
            </a:r>
            <a:endParaRPr lang="en-US" sz="1400" dirty="0">
              <a:solidFill>
                <a:srgbClr val="000000"/>
              </a:solidFill>
              <a:latin typeface="Graphik Light" panose="020B0403030202060203" pitchFamily="34" charset="0"/>
              <a:ea typeface="Times New Roman" panose="02020603050405020304" pitchFamily="18" charset="0"/>
              <a:cs typeface="Times New Roman" panose="02020603050405020304" pitchFamily="18" charset="0"/>
            </a:endParaRPr>
          </a:p>
        </p:txBody>
      </p:sp>
      <p:sp>
        <p:nvSpPr>
          <p:cNvPr id="9" name="object 9"/>
          <p:cNvSpPr txBox="1"/>
          <p:nvPr/>
        </p:nvSpPr>
        <p:spPr>
          <a:xfrm>
            <a:off x="5729645" y="1464545"/>
            <a:ext cx="3241878" cy="259045"/>
          </a:xfrm>
          <a:prstGeom prst="rect">
            <a:avLst/>
          </a:prstGeom>
        </p:spPr>
        <p:txBody>
          <a:bodyPr vert="horz" wrap="square" lIns="0" tIns="12700" rIns="0" bIns="0" rtlCol="0">
            <a:spAutoFit/>
          </a:bodyPr>
          <a:lstStyle/>
          <a:p>
            <a:pPr marL="12700">
              <a:lnSpc>
                <a:spcPct val="100000"/>
              </a:lnSpc>
              <a:spcBef>
                <a:spcPts val="100"/>
              </a:spcBef>
            </a:pPr>
            <a:r>
              <a:rPr lang="en-US" sz="1600" b="1" dirty="0" smtClean="0">
                <a:solidFill>
                  <a:srgbClr val="E52619"/>
                </a:solidFill>
                <a:latin typeface="Graphik Semibold" panose="020B0703030202060203" pitchFamily="34" charset="0"/>
                <a:cs typeface="Lucida Sans"/>
              </a:rPr>
              <a:t>PHYSICAL DISTANCING (6 FEET)</a:t>
            </a:r>
            <a:endParaRPr sz="1600" dirty="0">
              <a:latin typeface="Graphik Semibold" panose="020B0703030202060203" pitchFamily="34" charset="0"/>
              <a:cs typeface="Lucida Sans"/>
            </a:endParaRPr>
          </a:p>
        </p:txBody>
      </p:sp>
      <p:sp>
        <p:nvSpPr>
          <p:cNvPr id="10" name="object 10"/>
          <p:cNvSpPr txBox="1"/>
          <p:nvPr/>
        </p:nvSpPr>
        <p:spPr>
          <a:xfrm>
            <a:off x="5729645" y="1884929"/>
            <a:ext cx="2550160" cy="1098506"/>
          </a:xfrm>
          <a:prstGeom prst="rect">
            <a:avLst/>
          </a:prstGeom>
        </p:spPr>
        <p:txBody>
          <a:bodyPr vert="horz" wrap="square" lIns="0" tIns="12700" rIns="0" bIns="0" rtlCol="0">
            <a:spAutoFit/>
          </a:bodyPr>
          <a:lstStyle/>
          <a:p>
            <a:pPr marL="12700" marR="5080">
              <a:spcBef>
                <a:spcPts val="100"/>
              </a:spcBef>
              <a:tabLst>
                <a:tab pos="165100" algn="l"/>
              </a:tabLst>
            </a:pPr>
            <a:r>
              <a:rPr lang="en-US" sz="1400" spc="-75" dirty="0">
                <a:solidFill>
                  <a:srgbClr val="E52619"/>
                </a:solidFill>
                <a:latin typeface="Arial"/>
                <a:cs typeface="Arial"/>
              </a:rPr>
              <a:t>•</a:t>
            </a:r>
            <a:r>
              <a:rPr sz="1400" spc="-75" dirty="0">
                <a:solidFill>
                  <a:srgbClr val="E52619"/>
                </a:solidFill>
                <a:latin typeface="Arial"/>
                <a:cs typeface="Arial"/>
              </a:rPr>
              <a:t> </a:t>
            </a:r>
            <a:r>
              <a:rPr lang="en-US" sz="1400" spc="-75" dirty="0">
                <a:solidFill>
                  <a:srgbClr val="E52619"/>
                </a:solidFill>
                <a:latin typeface="Arial"/>
                <a:cs typeface="Arial"/>
              </a:rPr>
              <a:t> </a:t>
            </a:r>
            <a:r>
              <a:rPr lang="en-US" sz="1400" spc="-10" dirty="0">
                <a:solidFill>
                  <a:srgbClr val="6D6E71"/>
                </a:solidFill>
                <a:latin typeface="Graphik Light" panose="020B0403030202060203" pitchFamily="34" charset="0"/>
                <a:cs typeface="Arial"/>
              </a:rPr>
              <a:t>Assess existing designs / 	layouts to identify any gaps</a:t>
            </a:r>
          </a:p>
          <a:p>
            <a:pPr marL="12700" marR="5080">
              <a:lnSpc>
                <a:spcPct val="145800"/>
              </a:lnSpc>
              <a:spcBef>
                <a:spcPts val="100"/>
              </a:spcBef>
            </a:pPr>
            <a:r>
              <a:rPr lang="en-US" sz="1400" spc="-75" dirty="0">
                <a:solidFill>
                  <a:srgbClr val="E52619"/>
                </a:solidFill>
                <a:latin typeface="Graphik Light" panose="020B0403030202060203" pitchFamily="34" charset="0"/>
                <a:cs typeface="Arial"/>
              </a:rPr>
              <a:t>•  </a:t>
            </a:r>
            <a:r>
              <a:rPr lang="en-US" sz="1400" spc="-10" dirty="0">
                <a:solidFill>
                  <a:srgbClr val="6D6E71"/>
                </a:solidFill>
                <a:latin typeface="Graphik Light" panose="020B0403030202060203" pitchFamily="34" charset="0"/>
                <a:cs typeface="Arial"/>
              </a:rPr>
              <a:t>Reconfigure workstations</a:t>
            </a:r>
          </a:p>
          <a:p>
            <a:pPr marL="12700" marR="5080">
              <a:lnSpc>
                <a:spcPct val="145800"/>
              </a:lnSpc>
              <a:spcBef>
                <a:spcPts val="100"/>
              </a:spcBef>
            </a:pPr>
            <a:r>
              <a:rPr lang="en-US" sz="1400" spc="-75" dirty="0">
                <a:solidFill>
                  <a:srgbClr val="E52619"/>
                </a:solidFill>
                <a:latin typeface="Graphik Light" panose="020B0403030202060203" pitchFamily="34" charset="0"/>
                <a:cs typeface="Arial"/>
              </a:rPr>
              <a:t>•  </a:t>
            </a:r>
            <a:r>
              <a:rPr lang="en-US" sz="1400" spc="-10" dirty="0">
                <a:solidFill>
                  <a:srgbClr val="6D6E71"/>
                </a:solidFill>
                <a:latin typeface="Graphik Light" panose="020B0403030202060203" pitchFamily="34" charset="0"/>
                <a:cs typeface="Arial"/>
              </a:rPr>
              <a:t>Provide temporary storage</a:t>
            </a:r>
          </a:p>
        </p:txBody>
      </p:sp>
      <p:sp>
        <p:nvSpPr>
          <p:cNvPr id="11" name="object 11"/>
          <p:cNvSpPr txBox="1"/>
          <p:nvPr/>
        </p:nvSpPr>
        <p:spPr>
          <a:xfrm rot="10800000">
            <a:off x="2382077" y="5331577"/>
            <a:ext cx="757361" cy="698500"/>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12" name="object 12"/>
          <p:cNvSpPr txBox="1"/>
          <p:nvPr/>
        </p:nvSpPr>
        <p:spPr>
          <a:xfrm>
            <a:off x="2824175" y="1906624"/>
            <a:ext cx="2543810" cy="1076320"/>
          </a:xfrm>
          <a:prstGeom prst="rect">
            <a:avLst/>
          </a:prstGeom>
        </p:spPr>
        <p:txBody>
          <a:bodyPr vert="horz" wrap="square" lIns="0" tIns="12700" rIns="0" bIns="0" rtlCol="0">
            <a:spAutoFit/>
          </a:bodyPr>
          <a:lstStyle/>
          <a:p>
            <a:pPr marL="12700" marR="5080">
              <a:spcBef>
                <a:spcPts val="790"/>
              </a:spcBef>
              <a:tabLst>
                <a:tab pos="165100" algn="l"/>
              </a:tabLst>
            </a:pPr>
            <a:r>
              <a:rPr lang="en-US" sz="1400" spc="-75" dirty="0">
                <a:solidFill>
                  <a:srgbClr val="E52619"/>
                </a:solidFill>
                <a:latin typeface="Arial"/>
                <a:cs typeface="Arial"/>
              </a:rPr>
              <a:t>•</a:t>
            </a:r>
            <a:r>
              <a:rPr sz="1400" spc="-75" dirty="0">
                <a:solidFill>
                  <a:srgbClr val="E52619"/>
                </a:solidFill>
                <a:latin typeface="Arial"/>
                <a:cs typeface="Arial"/>
              </a:rPr>
              <a:t> </a:t>
            </a:r>
            <a:r>
              <a:rPr lang="en-US" sz="1400" spc="-75" dirty="0">
                <a:solidFill>
                  <a:srgbClr val="E52619"/>
                </a:solidFill>
                <a:latin typeface="Arial"/>
                <a:cs typeface="Arial"/>
              </a:rPr>
              <a:t> </a:t>
            </a:r>
            <a:r>
              <a:rPr lang="en-US" sz="1400" spc="-10" dirty="0">
                <a:solidFill>
                  <a:srgbClr val="767271"/>
                </a:solidFill>
                <a:latin typeface="Graphik Light" panose="020B0403030202060203" pitchFamily="34" charset="0"/>
                <a:cs typeface="Arial"/>
              </a:rPr>
              <a:t>Deep clean of floors, furniture, 	and surfaces</a:t>
            </a:r>
          </a:p>
          <a:p>
            <a:pPr marL="12700" marR="5080">
              <a:lnSpc>
                <a:spcPct val="145800"/>
              </a:lnSpc>
              <a:spcBef>
                <a:spcPts val="100"/>
              </a:spcBef>
            </a:pPr>
            <a:r>
              <a:rPr lang="en-US" sz="1400" spc="-75" dirty="0">
                <a:solidFill>
                  <a:srgbClr val="E52619"/>
                </a:solidFill>
                <a:latin typeface="Graphik Light" panose="020B0403030202060203" pitchFamily="34" charset="0"/>
                <a:cs typeface="Arial"/>
              </a:rPr>
              <a:t>•  </a:t>
            </a:r>
            <a:r>
              <a:rPr lang="en-US" sz="1400" spc="-10" dirty="0">
                <a:solidFill>
                  <a:srgbClr val="767271"/>
                </a:solidFill>
                <a:latin typeface="Graphik Light" panose="020B0403030202060203" pitchFamily="34" charset="0"/>
                <a:cs typeface="Arial"/>
              </a:rPr>
              <a:t>Disinfect entire work areas</a:t>
            </a:r>
            <a:endParaRPr lang="en-US" sz="1400" dirty="0">
              <a:solidFill>
                <a:srgbClr val="000000"/>
              </a:solidFill>
              <a:latin typeface="Graphik Light" panose="020B0403030202060203" pitchFamily="34" charset="0"/>
              <a:ea typeface="Times New Roman" panose="02020603050405020304" pitchFamily="18" charset="0"/>
              <a:cs typeface="Times New Roman" panose="02020603050405020304" pitchFamily="18" charset="0"/>
            </a:endParaRPr>
          </a:p>
          <a:p>
            <a:pPr marL="12700">
              <a:spcBef>
                <a:spcPts val="660"/>
              </a:spcBef>
            </a:pPr>
            <a:r>
              <a:rPr lang="en-US" sz="1400" spc="-75" dirty="0">
                <a:solidFill>
                  <a:srgbClr val="E52619"/>
                </a:solidFill>
                <a:latin typeface="Graphik Light" panose="020B0403030202060203" pitchFamily="34" charset="0"/>
                <a:cs typeface="Arial"/>
              </a:rPr>
              <a:t>•  </a:t>
            </a:r>
            <a:r>
              <a:rPr lang="en-US" sz="1400" spc="-10" dirty="0">
                <a:solidFill>
                  <a:srgbClr val="767271"/>
                </a:solidFill>
                <a:latin typeface="Graphik Light" panose="020B0403030202060203" pitchFamily="34" charset="0"/>
                <a:cs typeface="Arial"/>
              </a:rPr>
              <a:t>On-going scheduled service</a:t>
            </a:r>
            <a:endParaRPr lang="en-US" sz="1400" dirty="0">
              <a:solidFill>
                <a:srgbClr val="000000"/>
              </a:solidFill>
              <a:latin typeface="Graphik Light" panose="020B0403030202060203" pitchFamily="34" charset="0"/>
              <a:ea typeface="Times New Roman" panose="02020603050405020304" pitchFamily="18" charset="0"/>
              <a:cs typeface="Times New Roman" panose="02020603050405020304" pitchFamily="18" charset="0"/>
            </a:endParaRPr>
          </a:p>
        </p:txBody>
      </p:sp>
      <p:sp>
        <p:nvSpPr>
          <p:cNvPr id="13" name="object 13"/>
          <p:cNvSpPr txBox="1"/>
          <p:nvPr/>
        </p:nvSpPr>
        <p:spPr>
          <a:xfrm>
            <a:off x="3134359" y="5530850"/>
            <a:ext cx="5469383" cy="332912"/>
          </a:xfrm>
          <a:prstGeom prst="rect">
            <a:avLst/>
          </a:prstGeom>
        </p:spPr>
        <p:txBody>
          <a:bodyPr vert="horz" wrap="square" lIns="0" tIns="12700" rIns="0" bIns="0" rtlCol="0">
            <a:spAutoFit/>
          </a:bodyPr>
          <a:lstStyle/>
          <a:p>
            <a:pPr marL="12700" marR="5080" algn="just">
              <a:lnSpc>
                <a:spcPct val="130200"/>
              </a:lnSpc>
              <a:spcBef>
                <a:spcPts val="100"/>
              </a:spcBef>
            </a:pPr>
            <a:r>
              <a:rPr lang="en-US" sz="1600" dirty="0">
                <a:solidFill>
                  <a:srgbClr val="009ADA"/>
                </a:solidFill>
                <a:latin typeface="Arial"/>
                <a:cs typeface="Arial"/>
              </a:rPr>
              <a:t>We </a:t>
            </a:r>
            <a:r>
              <a:rPr lang="en-US" sz="1600" dirty="0" smtClean="0">
                <a:solidFill>
                  <a:srgbClr val="009ADA"/>
                </a:solidFill>
                <a:latin typeface="Arial"/>
                <a:cs typeface="Arial"/>
              </a:rPr>
              <a:t>use our own associates to perform these services</a:t>
            </a:r>
            <a:endParaRPr lang="en-US" sz="1600" dirty="0">
              <a:latin typeface="Trebuchet MS"/>
              <a:cs typeface="Trebuchet MS"/>
            </a:endParaRPr>
          </a:p>
        </p:txBody>
      </p:sp>
    </p:spTree>
    <p:extLst>
      <p:ext uri="{BB962C8B-B14F-4D97-AF65-F5344CB8AC3E}">
        <p14:creationId xmlns:p14="http://schemas.microsoft.com/office/powerpoint/2010/main" val="566113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20874"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4" name="object 4"/>
          <p:cNvSpPr txBox="1">
            <a:spLocks noGrp="1"/>
          </p:cNvSpPr>
          <p:nvPr>
            <p:ph type="title"/>
          </p:nvPr>
        </p:nvSpPr>
        <p:spPr>
          <a:xfrm>
            <a:off x="609600" y="457200"/>
            <a:ext cx="4572000" cy="566822"/>
          </a:xfrm>
          <a:prstGeom prst="rect">
            <a:avLst/>
          </a:prstGeom>
        </p:spPr>
        <p:txBody>
          <a:bodyPr vert="horz" wrap="square" lIns="0" tIns="12700" rIns="0" bIns="0" rtlCol="0">
            <a:spAutoFit/>
          </a:bodyPr>
          <a:lstStyle/>
          <a:p>
            <a:pPr marL="12700">
              <a:lnSpc>
                <a:spcPct val="100000"/>
              </a:lnSpc>
              <a:spcBef>
                <a:spcPts val="100"/>
              </a:spcBef>
            </a:pPr>
            <a:r>
              <a:rPr lang="en-US" sz="3600" dirty="0" smtClean="0">
                <a:latin typeface="Graphik Semibold"/>
                <a:cs typeface="Graphik Semibold"/>
              </a:rPr>
              <a:t>How to </a:t>
            </a:r>
            <a:r>
              <a:rPr lang="en-US" sz="3600" dirty="0">
                <a:solidFill>
                  <a:srgbClr val="E52619"/>
                </a:solidFill>
                <a:latin typeface="Graphik Semibold"/>
                <a:cs typeface="Graphik Semibold"/>
              </a:rPr>
              <a:t>g</a:t>
            </a:r>
            <a:r>
              <a:rPr lang="en-US" sz="3600" dirty="0" smtClean="0">
                <a:solidFill>
                  <a:srgbClr val="E52619"/>
                </a:solidFill>
                <a:latin typeface="Graphik Semibold"/>
                <a:cs typeface="Graphik Semibold"/>
              </a:rPr>
              <a:t>et </a:t>
            </a:r>
            <a:r>
              <a:rPr lang="en-US" sz="3600" spc="-35" dirty="0" smtClean="0">
                <a:solidFill>
                  <a:srgbClr val="E52619"/>
                </a:solidFill>
                <a:latin typeface="Graphik Semibold"/>
                <a:cs typeface="Graphik Semibold"/>
              </a:rPr>
              <a:t>started…</a:t>
            </a:r>
            <a:endParaRPr sz="3600" dirty="0">
              <a:solidFill>
                <a:srgbClr val="E52619"/>
              </a:solidFill>
              <a:latin typeface="Graphik Semibold"/>
              <a:cs typeface="Graphik Semibold"/>
            </a:endParaRPr>
          </a:p>
        </p:txBody>
      </p:sp>
      <p:sp>
        <p:nvSpPr>
          <p:cNvPr id="8" name="Google Shape;547;p2">
            <a:extLst>
              <a:ext uri="{FF2B5EF4-FFF2-40B4-BE49-F238E27FC236}">
                <a16:creationId xmlns:a16="http://schemas.microsoft.com/office/drawing/2014/main" xmlns="" id="{B00F5F91-EB03-CD41-8D53-976576A0B431}"/>
              </a:ext>
            </a:extLst>
          </p:cNvPr>
          <p:cNvSpPr/>
          <p:nvPr/>
        </p:nvSpPr>
        <p:spPr>
          <a:xfrm>
            <a:off x="2514600" y="1752600"/>
            <a:ext cx="6324600" cy="378561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676464"/>
              </a:buClr>
              <a:buSzPts val="2400"/>
              <a:buFont typeface="+mj-lt"/>
              <a:buAutoNum type="arabicPeriod"/>
            </a:pPr>
            <a:endParaRPr lang="en-US" sz="1600" b="1" dirty="0">
              <a:solidFill>
                <a:srgbClr val="676464"/>
              </a:solidFill>
              <a:latin typeface="Graphik Semibold" panose="020B0703030202060203" pitchFamily="34" charset="0"/>
              <a:ea typeface="Calibri"/>
              <a:cs typeface="Arial"/>
              <a:sym typeface="Arial"/>
            </a:endParaRPr>
          </a:p>
          <a:p>
            <a:pPr marL="457200" marR="0" lvl="0" indent="-457200" algn="l" rtl="0">
              <a:spcBef>
                <a:spcPts val="0"/>
              </a:spcBef>
              <a:spcAft>
                <a:spcPts val="0"/>
              </a:spcAft>
              <a:buClr>
                <a:srgbClr val="676464"/>
              </a:buClr>
              <a:buSzPts val="2400"/>
              <a:buFont typeface="+mj-lt"/>
              <a:buAutoNum type="arabicPeriod"/>
            </a:pPr>
            <a:r>
              <a:rPr lang="en-US" sz="1600" b="1" dirty="0">
                <a:solidFill>
                  <a:srgbClr val="676464"/>
                </a:solidFill>
                <a:latin typeface="Graphik Semibold" panose="020B0703030202060203" pitchFamily="34" charset="0"/>
                <a:ea typeface="Calibri"/>
                <a:cs typeface="Arial"/>
                <a:sym typeface="Arial"/>
              </a:rPr>
              <a:t>Initial meeting to understand your current RTW plans and identify any gaps</a:t>
            </a:r>
          </a:p>
          <a:p>
            <a:pPr marL="457200" marR="0" lvl="0" indent="-457200" algn="l" rtl="0">
              <a:spcBef>
                <a:spcPts val="0"/>
              </a:spcBef>
              <a:spcAft>
                <a:spcPts val="0"/>
              </a:spcAft>
              <a:buClr>
                <a:srgbClr val="676464"/>
              </a:buClr>
              <a:buSzPts val="2400"/>
              <a:buFont typeface="+mj-lt"/>
              <a:buAutoNum type="arabicPeriod"/>
            </a:pPr>
            <a:endParaRPr lang="en-US" sz="1600" b="1" dirty="0">
              <a:solidFill>
                <a:srgbClr val="676464"/>
              </a:solidFill>
              <a:latin typeface="Graphik Semibold" panose="020B0703030202060203" pitchFamily="34" charset="0"/>
              <a:ea typeface="Calibri"/>
              <a:cs typeface="Arial"/>
              <a:sym typeface="Arial"/>
            </a:endParaRPr>
          </a:p>
          <a:p>
            <a:pPr marL="457200" marR="0" lvl="0" indent="-457200" algn="l" rtl="0">
              <a:spcBef>
                <a:spcPts val="0"/>
              </a:spcBef>
              <a:spcAft>
                <a:spcPts val="0"/>
              </a:spcAft>
              <a:buClr>
                <a:srgbClr val="676464"/>
              </a:buClr>
              <a:buSzPts val="2400"/>
              <a:buFont typeface="+mj-lt"/>
              <a:buAutoNum type="arabicPeriod"/>
            </a:pPr>
            <a:r>
              <a:rPr lang="en-US" sz="1600" b="1" dirty="0">
                <a:solidFill>
                  <a:srgbClr val="676464"/>
                </a:solidFill>
                <a:latin typeface="Graphik Semibold" panose="020B0703030202060203" pitchFamily="34" charset="0"/>
                <a:ea typeface="Calibri"/>
                <a:cs typeface="Arial"/>
                <a:sym typeface="Arial"/>
              </a:rPr>
              <a:t>Review existing layouts and create design modifications as needed</a:t>
            </a:r>
          </a:p>
          <a:p>
            <a:pPr marL="457200" marR="0" lvl="0" indent="-457200" algn="l" rtl="0">
              <a:spcBef>
                <a:spcPts val="0"/>
              </a:spcBef>
              <a:spcAft>
                <a:spcPts val="0"/>
              </a:spcAft>
              <a:buClr>
                <a:srgbClr val="676464"/>
              </a:buClr>
              <a:buSzPts val="2400"/>
              <a:buFont typeface="+mj-lt"/>
              <a:buAutoNum type="arabicPeriod"/>
            </a:pPr>
            <a:endParaRPr lang="en-US" sz="1600" b="1" dirty="0">
              <a:solidFill>
                <a:srgbClr val="676464"/>
              </a:solidFill>
              <a:latin typeface="Graphik Semibold" panose="020B0703030202060203" pitchFamily="34" charset="0"/>
              <a:ea typeface="Calibri"/>
              <a:cs typeface="Arial"/>
              <a:sym typeface="Arial"/>
            </a:endParaRPr>
          </a:p>
          <a:p>
            <a:pPr marL="457200" marR="0" lvl="0" indent="-457200" algn="l" rtl="0">
              <a:spcBef>
                <a:spcPts val="0"/>
              </a:spcBef>
              <a:spcAft>
                <a:spcPts val="0"/>
              </a:spcAft>
              <a:buClr>
                <a:srgbClr val="676464"/>
              </a:buClr>
              <a:buSzPts val="2400"/>
              <a:buFont typeface="+mj-lt"/>
              <a:buAutoNum type="arabicPeriod"/>
            </a:pPr>
            <a:r>
              <a:rPr lang="en-US" sz="1600" b="1" dirty="0">
                <a:solidFill>
                  <a:srgbClr val="676464"/>
                </a:solidFill>
                <a:latin typeface="Graphik Semibold" panose="020B0703030202060203" pitchFamily="34" charset="0"/>
                <a:ea typeface="Calibri"/>
                <a:cs typeface="Arial"/>
                <a:sym typeface="Arial"/>
              </a:rPr>
              <a:t>Develop product options to meet company safety protocols (if needed)</a:t>
            </a:r>
          </a:p>
          <a:p>
            <a:pPr marL="457200" marR="0" lvl="0" indent="-457200" algn="l" rtl="0">
              <a:spcBef>
                <a:spcPts val="0"/>
              </a:spcBef>
              <a:spcAft>
                <a:spcPts val="0"/>
              </a:spcAft>
              <a:buClr>
                <a:srgbClr val="676464"/>
              </a:buClr>
              <a:buSzPts val="2400"/>
              <a:buFont typeface="+mj-lt"/>
              <a:buAutoNum type="arabicPeriod"/>
            </a:pPr>
            <a:endParaRPr lang="en-US" sz="1600" b="1" dirty="0">
              <a:solidFill>
                <a:srgbClr val="676464"/>
              </a:solidFill>
              <a:latin typeface="Graphik Semibold" panose="020B0703030202060203" pitchFamily="34" charset="0"/>
              <a:ea typeface="Calibri"/>
              <a:cs typeface="Arial"/>
              <a:sym typeface="Arial"/>
            </a:endParaRPr>
          </a:p>
          <a:p>
            <a:pPr marL="457200" marR="0" lvl="0" indent="-457200" algn="l" rtl="0">
              <a:spcBef>
                <a:spcPts val="0"/>
              </a:spcBef>
              <a:spcAft>
                <a:spcPts val="0"/>
              </a:spcAft>
              <a:buClr>
                <a:srgbClr val="676464"/>
              </a:buClr>
              <a:buSzPts val="2400"/>
              <a:buFont typeface="+mj-lt"/>
              <a:buAutoNum type="arabicPeriod"/>
            </a:pPr>
            <a:r>
              <a:rPr lang="en-US" sz="1600" b="1" dirty="0" smtClean="0">
                <a:solidFill>
                  <a:srgbClr val="676464"/>
                </a:solidFill>
                <a:latin typeface="Graphik Semibold" panose="020B0703030202060203" pitchFamily="34" charset="0"/>
                <a:ea typeface="Calibri"/>
                <a:cs typeface="Arial"/>
                <a:sym typeface="Arial"/>
              </a:rPr>
              <a:t>Provide WFH product options if requested</a:t>
            </a:r>
          </a:p>
          <a:p>
            <a:pPr marL="457200" marR="0" lvl="0" indent="-457200" algn="l" rtl="0">
              <a:spcBef>
                <a:spcPts val="0"/>
              </a:spcBef>
              <a:spcAft>
                <a:spcPts val="0"/>
              </a:spcAft>
              <a:buClr>
                <a:srgbClr val="676464"/>
              </a:buClr>
              <a:buSzPts val="2400"/>
              <a:buFont typeface="+mj-lt"/>
              <a:buAutoNum type="arabicPeriod"/>
            </a:pPr>
            <a:endParaRPr lang="en-US" sz="1600" b="1" dirty="0" smtClean="0">
              <a:solidFill>
                <a:srgbClr val="676464"/>
              </a:solidFill>
              <a:latin typeface="Graphik Semibold" panose="020B0703030202060203" pitchFamily="34" charset="0"/>
              <a:ea typeface="Calibri"/>
              <a:cs typeface="Arial"/>
              <a:sym typeface="Arial"/>
            </a:endParaRPr>
          </a:p>
          <a:p>
            <a:pPr marL="457200" marR="0" lvl="0" indent="-457200" algn="l" rtl="0">
              <a:spcBef>
                <a:spcPts val="0"/>
              </a:spcBef>
              <a:spcAft>
                <a:spcPts val="0"/>
              </a:spcAft>
              <a:buClr>
                <a:srgbClr val="676464"/>
              </a:buClr>
              <a:buSzPts val="2400"/>
              <a:buFont typeface="+mj-lt"/>
              <a:buAutoNum type="arabicPeriod"/>
            </a:pPr>
            <a:r>
              <a:rPr lang="en-US" sz="1600" b="1" dirty="0" smtClean="0">
                <a:solidFill>
                  <a:srgbClr val="676464"/>
                </a:solidFill>
                <a:latin typeface="Graphik Semibold" panose="020B0703030202060203" pitchFamily="34" charset="0"/>
                <a:ea typeface="Calibri"/>
                <a:cs typeface="Arial"/>
                <a:sym typeface="Arial"/>
              </a:rPr>
              <a:t>Review </a:t>
            </a:r>
            <a:r>
              <a:rPr lang="en-US" sz="1600" b="1" dirty="0">
                <a:solidFill>
                  <a:srgbClr val="676464"/>
                </a:solidFill>
                <a:latin typeface="Graphik Semibold" panose="020B0703030202060203" pitchFamily="34" charset="0"/>
                <a:ea typeface="Calibri"/>
                <a:cs typeface="Arial"/>
                <a:sym typeface="Arial"/>
              </a:rPr>
              <a:t>recommended solutions and estimated costs</a:t>
            </a:r>
          </a:p>
          <a:p>
            <a:pPr marL="457200" marR="0" lvl="0" indent="-457200" algn="l" rtl="0">
              <a:spcBef>
                <a:spcPts val="0"/>
              </a:spcBef>
              <a:spcAft>
                <a:spcPts val="0"/>
              </a:spcAft>
              <a:buClr>
                <a:srgbClr val="676464"/>
              </a:buClr>
              <a:buSzPts val="2400"/>
              <a:buFont typeface="+mj-lt"/>
              <a:buAutoNum type="arabicPeriod"/>
            </a:pPr>
            <a:endParaRPr lang="en-US" sz="1600" b="1" dirty="0">
              <a:solidFill>
                <a:srgbClr val="676464"/>
              </a:solidFill>
              <a:latin typeface="Graphik Semibold" panose="020B0703030202060203" pitchFamily="34" charset="0"/>
              <a:ea typeface="Calibri"/>
              <a:cs typeface="Arial"/>
              <a:sym typeface="Arial"/>
            </a:endParaRPr>
          </a:p>
          <a:p>
            <a:pPr marR="0" lvl="0" algn="l" rtl="0">
              <a:spcBef>
                <a:spcPts val="0"/>
              </a:spcBef>
              <a:spcAft>
                <a:spcPts val="0"/>
              </a:spcAft>
              <a:buClr>
                <a:srgbClr val="676464"/>
              </a:buClr>
              <a:buSzPts val="2400"/>
            </a:pPr>
            <a:endParaRPr lang="en-US" sz="1600" b="1" dirty="0">
              <a:solidFill>
                <a:srgbClr val="00B0F0"/>
              </a:solidFill>
              <a:latin typeface="Graphik Semibold" panose="020B0703030202060203" pitchFamily="34" charset="0"/>
              <a:ea typeface="Calibri"/>
              <a:cs typeface="Arial"/>
              <a:sym typeface="Arial"/>
            </a:endParaRPr>
          </a:p>
        </p:txBody>
      </p:sp>
    </p:spTree>
    <p:extLst>
      <p:ext uri="{BB962C8B-B14F-4D97-AF65-F5344CB8AC3E}">
        <p14:creationId xmlns:p14="http://schemas.microsoft.com/office/powerpoint/2010/main" val="18011196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xmlns="" id="{B144C018-7CE5-2E49-B4E2-B90692641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004"/>
            <a:ext cx="9144000" cy="5266944"/>
          </a:xfrm>
          <a:prstGeom prst="rect">
            <a:avLst/>
          </a:prstGeom>
        </p:spPr>
      </p:pic>
      <p:sp>
        <p:nvSpPr>
          <p:cNvPr id="4" name="object 3">
            <a:extLst>
              <a:ext uri="{FF2B5EF4-FFF2-40B4-BE49-F238E27FC236}">
                <a16:creationId xmlns:a16="http://schemas.microsoft.com/office/drawing/2014/main" xmlns="" id="{501EC788-CDCF-FC44-90F6-84C3C34AAFA1}"/>
              </a:ext>
            </a:extLst>
          </p:cNvPr>
          <p:cNvSpPr txBox="1"/>
          <p:nvPr/>
        </p:nvSpPr>
        <p:spPr>
          <a:xfrm>
            <a:off x="152400" y="152400"/>
            <a:ext cx="7467600" cy="566822"/>
          </a:xfrm>
          <a:prstGeom prst="rect">
            <a:avLst/>
          </a:prstGeom>
        </p:spPr>
        <p:txBody>
          <a:bodyPr vert="horz" wrap="square" lIns="0" tIns="12700" rIns="0" bIns="0" rtlCol="0">
            <a:spAutoFit/>
          </a:bodyPr>
          <a:lstStyle/>
          <a:p>
            <a:pPr marL="12700">
              <a:lnSpc>
                <a:spcPct val="100000"/>
              </a:lnSpc>
              <a:spcBef>
                <a:spcPts val="100"/>
              </a:spcBef>
            </a:pPr>
            <a:r>
              <a:rPr lang="en-US" sz="3600" b="1" dirty="0">
                <a:solidFill>
                  <a:srgbClr val="E52619"/>
                </a:solidFill>
                <a:latin typeface="Graphik Semibold" panose="020B0703030202060203" pitchFamily="34" charset="0"/>
                <a:cs typeface="Lucida Sans"/>
              </a:rPr>
              <a:t>Cleaning &amp; Disinfecting </a:t>
            </a:r>
            <a:r>
              <a:rPr lang="en-US" sz="3600" b="1" dirty="0" smtClean="0">
                <a:solidFill>
                  <a:srgbClr val="E52619"/>
                </a:solidFill>
                <a:latin typeface="Graphik Semibold" panose="020B0703030202060203" pitchFamily="34" charset="0"/>
                <a:cs typeface="Lucida Sans"/>
              </a:rPr>
              <a:t>Services</a:t>
            </a:r>
            <a:endParaRPr sz="3600" dirty="0">
              <a:solidFill>
                <a:srgbClr val="E52619"/>
              </a:solidFill>
              <a:latin typeface="Graphik Semibold" panose="020B0703030202060203" pitchFamily="34" charset="0"/>
              <a:cs typeface="Lucida Sans"/>
            </a:endParaRPr>
          </a:p>
        </p:txBody>
      </p:sp>
    </p:spTree>
    <p:extLst>
      <p:ext uri="{BB962C8B-B14F-4D97-AF65-F5344CB8AC3E}">
        <p14:creationId xmlns:p14="http://schemas.microsoft.com/office/powerpoint/2010/main" val="1164918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82374" y="152400"/>
            <a:ext cx="5943600" cy="566822"/>
          </a:xfrm>
          <a:prstGeom prst="rect">
            <a:avLst/>
          </a:prstGeom>
        </p:spPr>
        <p:txBody>
          <a:bodyPr vert="horz" wrap="square" lIns="0" tIns="12700" rIns="0" bIns="0" rtlCol="0">
            <a:spAutoFit/>
          </a:bodyPr>
          <a:lstStyle/>
          <a:p>
            <a:pPr marL="12700">
              <a:lnSpc>
                <a:spcPct val="100000"/>
              </a:lnSpc>
              <a:spcBef>
                <a:spcPts val="100"/>
              </a:spcBef>
            </a:pPr>
            <a:r>
              <a:rPr lang="en-US" sz="3600" dirty="0" smtClean="0">
                <a:solidFill>
                  <a:srgbClr val="E52619"/>
                </a:solidFill>
                <a:latin typeface="Graphik Semibold"/>
                <a:cs typeface="Graphik Semibold"/>
              </a:rPr>
              <a:t>Safety Signage Overview</a:t>
            </a:r>
            <a:endParaRPr sz="3600" dirty="0">
              <a:solidFill>
                <a:srgbClr val="E52619"/>
              </a:solidFill>
              <a:latin typeface="Graphik Semibold"/>
              <a:cs typeface="Graphik Semibo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276" y="914400"/>
            <a:ext cx="7517448" cy="5592877"/>
          </a:xfrm>
          <a:prstGeom prst="rect">
            <a:avLst/>
          </a:prstGeom>
        </p:spPr>
      </p:pic>
    </p:spTree>
    <p:extLst>
      <p:ext uri="{BB962C8B-B14F-4D97-AF65-F5344CB8AC3E}">
        <p14:creationId xmlns:p14="http://schemas.microsoft.com/office/powerpoint/2010/main" val="4238241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xmlns="" id="{501EC788-CDCF-FC44-90F6-84C3C34AAFA1}"/>
              </a:ext>
            </a:extLst>
          </p:cNvPr>
          <p:cNvSpPr txBox="1"/>
          <p:nvPr/>
        </p:nvSpPr>
        <p:spPr>
          <a:xfrm>
            <a:off x="179439" y="116752"/>
            <a:ext cx="8991600" cy="520655"/>
          </a:xfrm>
          <a:prstGeom prst="rect">
            <a:avLst/>
          </a:prstGeom>
        </p:spPr>
        <p:txBody>
          <a:bodyPr vert="horz" wrap="square" lIns="0" tIns="12700" rIns="0" bIns="0" rtlCol="0">
            <a:spAutoFit/>
          </a:bodyPr>
          <a:lstStyle/>
          <a:p>
            <a:pPr marL="12700">
              <a:spcBef>
                <a:spcPts val="100"/>
              </a:spcBef>
            </a:pPr>
            <a:r>
              <a:rPr lang="en-US" sz="3300" b="1" dirty="0" smtClean="0">
                <a:solidFill>
                  <a:srgbClr val="E52619"/>
                </a:solidFill>
                <a:latin typeface="Graphik Semibold" panose="020B0703030202060203" pitchFamily="34" charset="0"/>
                <a:cs typeface="Lucida Sans"/>
              </a:rPr>
              <a:t>Physical Distancing Seating &amp; Workstations</a:t>
            </a:r>
            <a:endParaRPr sz="3300" dirty="0">
              <a:solidFill>
                <a:srgbClr val="E52619"/>
              </a:solidFill>
              <a:latin typeface="Graphik Semibold" panose="020B0703030202060203" pitchFamily="34" charset="0"/>
              <a:cs typeface="Lucida Sans"/>
            </a:endParaRPr>
          </a:p>
        </p:txBody>
      </p:sp>
      <p:sp>
        <p:nvSpPr>
          <p:cNvPr id="2" name="TextBox 1"/>
          <p:cNvSpPr txBox="1"/>
          <p:nvPr/>
        </p:nvSpPr>
        <p:spPr>
          <a:xfrm>
            <a:off x="117987" y="677766"/>
            <a:ext cx="8551606" cy="923330"/>
          </a:xfrm>
          <a:prstGeom prst="rect">
            <a:avLst/>
          </a:prstGeom>
          <a:noFill/>
        </p:spPr>
        <p:txBody>
          <a:bodyPr wrap="square" rtlCol="0">
            <a:spAutoFit/>
          </a:bodyPr>
          <a:lstStyle/>
          <a:p>
            <a:r>
              <a:rPr lang="en-US" b="1" dirty="0" smtClean="0">
                <a:solidFill>
                  <a:prstClr val="black"/>
                </a:solidFill>
              </a:rPr>
              <a:t>Staggered Desk Assignment:</a:t>
            </a:r>
            <a:br>
              <a:rPr lang="en-US" b="1" dirty="0" smtClean="0">
                <a:solidFill>
                  <a:prstClr val="black"/>
                </a:solidFill>
              </a:rPr>
            </a:br>
            <a:r>
              <a:rPr lang="en-US" dirty="0" smtClean="0">
                <a:solidFill>
                  <a:prstClr val="black"/>
                </a:solidFill>
              </a:rPr>
              <a:t>Alternating days | No desk sharing | Less density per desk</a:t>
            </a:r>
            <a:r>
              <a:rPr lang="en-US" b="1" dirty="0" smtClean="0">
                <a:solidFill>
                  <a:prstClr val="black"/>
                </a:solidFill>
              </a:rPr>
              <a:t> </a:t>
            </a:r>
          </a:p>
          <a:p>
            <a:endParaRPr lang="en-US" dirty="0">
              <a:solidFill>
                <a:prstClr val="black"/>
              </a:solidFill>
            </a:endParaRPr>
          </a:p>
        </p:txBody>
      </p:sp>
      <p:sp>
        <p:nvSpPr>
          <p:cNvPr id="7" name="TextBox 6"/>
          <p:cNvSpPr txBox="1"/>
          <p:nvPr/>
        </p:nvSpPr>
        <p:spPr>
          <a:xfrm>
            <a:off x="184355" y="3831166"/>
            <a:ext cx="8551606" cy="923330"/>
          </a:xfrm>
          <a:prstGeom prst="rect">
            <a:avLst/>
          </a:prstGeom>
          <a:noFill/>
        </p:spPr>
        <p:txBody>
          <a:bodyPr wrap="square" rtlCol="0">
            <a:spAutoFit/>
          </a:bodyPr>
          <a:lstStyle/>
          <a:p>
            <a:r>
              <a:rPr lang="en-US" b="1" dirty="0" smtClean="0">
                <a:solidFill>
                  <a:prstClr val="black"/>
                </a:solidFill>
              </a:rPr>
              <a:t>Dedicated Desk Assignment:</a:t>
            </a:r>
            <a:br>
              <a:rPr lang="en-US" b="1" dirty="0" smtClean="0">
                <a:solidFill>
                  <a:prstClr val="black"/>
                </a:solidFill>
              </a:rPr>
            </a:br>
            <a:r>
              <a:rPr lang="en-US" dirty="0" smtClean="0">
                <a:solidFill>
                  <a:prstClr val="black"/>
                </a:solidFill>
              </a:rPr>
              <a:t>Furniture adjustments required | No desk sharing | Increased density per day</a:t>
            </a:r>
          </a:p>
          <a:p>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39" y="1462447"/>
            <a:ext cx="8400435" cy="204570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39" y="4629591"/>
            <a:ext cx="8274464" cy="1999519"/>
          </a:xfrm>
          <a:prstGeom prst="rect">
            <a:avLst/>
          </a:prstGeom>
        </p:spPr>
      </p:pic>
    </p:spTree>
    <p:extLst>
      <p:ext uri="{BB962C8B-B14F-4D97-AF65-F5344CB8AC3E}">
        <p14:creationId xmlns:p14="http://schemas.microsoft.com/office/powerpoint/2010/main" val="1842746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xmlns="" id="{501EC788-CDCF-FC44-90F6-84C3C34AAFA1}"/>
              </a:ext>
            </a:extLst>
          </p:cNvPr>
          <p:cNvSpPr txBox="1"/>
          <p:nvPr/>
        </p:nvSpPr>
        <p:spPr>
          <a:xfrm>
            <a:off x="179439" y="116752"/>
            <a:ext cx="8991600" cy="551433"/>
          </a:xfrm>
          <a:prstGeom prst="rect">
            <a:avLst/>
          </a:prstGeom>
        </p:spPr>
        <p:txBody>
          <a:bodyPr vert="horz" wrap="square" lIns="0" tIns="12700" rIns="0" bIns="0" rtlCol="0">
            <a:spAutoFit/>
          </a:bodyPr>
          <a:lstStyle/>
          <a:p>
            <a:pPr marL="12700">
              <a:spcBef>
                <a:spcPts val="100"/>
              </a:spcBef>
            </a:pPr>
            <a:r>
              <a:rPr lang="en-US" sz="3500" b="1" dirty="0" smtClean="0">
                <a:solidFill>
                  <a:srgbClr val="E52619"/>
                </a:solidFill>
                <a:latin typeface="Graphik Semibold" panose="020B0703030202060203" pitchFamily="34" charset="0"/>
                <a:cs typeface="Lucida Sans"/>
              </a:rPr>
              <a:t>Physical Distancing Meeting Rooms</a:t>
            </a:r>
            <a:endParaRPr sz="3500" dirty="0">
              <a:solidFill>
                <a:srgbClr val="E52619"/>
              </a:solidFill>
              <a:latin typeface="Graphik Semibold" panose="020B0703030202060203" pitchFamily="34" charset="0"/>
              <a:cs typeface="Lucida Sans"/>
            </a:endParaRPr>
          </a:p>
        </p:txBody>
      </p:sp>
      <p:sp>
        <p:nvSpPr>
          <p:cNvPr id="2" name="TextBox 1"/>
          <p:cNvSpPr txBox="1"/>
          <p:nvPr/>
        </p:nvSpPr>
        <p:spPr>
          <a:xfrm>
            <a:off x="117987" y="677766"/>
            <a:ext cx="8551606" cy="923330"/>
          </a:xfrm>
          <a:prstGeom prst="rect">
            <a:avLst/>
          </a:prstGeom>
          <a:noFill/>
        </p:spPr>
        <p:txBody>
          <a:bodyPr wrap="square" rtlCol="0">
            <a:spAutoFit/>
          </a:bodyPr>
          <a:lstStyle/>
          <a:p>
            <a:r>
              <a:rPr lang="en-US" b="1" dirty="0" smtClean="0">
                <a:solidFill>
                  <a:prstClr val="black"/>
                </a:solidFill>
              </a:rPr>
              <a:t>Reduce Occupancy of Enclosed Spaces:</a:t>
            </a:r>
            <a:br>
              <a:rPr lang="en-US" b="1" dirty="0" smtClean="0">
                <a:solidFill>
                  <a:prstClr val="black"/>
                </a:solidFill>
              </a:rPr>
            </a:br>
            <a:r>
              <a:rPr lang="en-US" dirty="0" smtClean="0">
                <a:solidFill>
                  <a:prstClr val="black"/>
                </a:solidFill>
              </a:rPr>
              <a:t>No furniture changes| May require chair storage</a:t>
            </a:r>
            <a:endParaRPr lang="en-US" b="1" dirty="0" smtClean="0">
              <a:solidFill>
                <a:prstClr val="black"/>
              </a:solidFill>
            </a:endParaRPr>
          </a:p>
          <a:p>
            <a:endParaRPr lang="en-US"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09" y="1371600"/>
            <a:ext cx="7490740" cy="2685360"/>
          </a:xfrm>
          <a:prstGeom prst="rect">
            <a:avLst/>
          </a:prstGeom>
        </p:spPr>
      </p:pic>
      <p:sp>
        <p:nvSpPr>
          <p:cNvPr id="7" name="TextBox 6"/>
          <p:cNvSpPr txBox="1"/>
          <p:nvPr/>
        </p:nvSpPr>
        <p:spPr>
          <a:xfrm>
            <a:off x="184355" y="3831166"/>
            <a:ext cx="8551606" cy="923330"/>
          </a:xfrm>
          <a:prstGeom prst="rect">
            <a:avLst/>
          </a:prstGeom>
          <a:noFill/>
        </p:spPr>
        <p:txBody>
          <a:bodyPr wrap="square" rtlCol="0">
            <a:spAutoFit/>
          </a:bodyPr>
          <a:lstStyle/>
          <a:p>
            <a:r>
              <a:rPr lang="en-US" b="1" dirty="0" smtClean="0">
                <a:solidFill>
                  <a:prstClr val="black"/>
                </a:solidFill>
              </a:rPr>
              <a:t>Alternate Applications:</a:t>
            </a:r>
            <a:br>
              <a:rPr lang="en-US" b="1" dirty="0" smtClean="0">
                <a:solidFill>
                  <a:prstClr val="black"/>
                </a:solidFill>
              </a:rPr>
            </a:br>
            <a:r>
              <a:rPr lang="en-US" dirty="0" smtClean="0">
                <a:solidFill>
                  <a:prstClr val="black"/>
                </a:solidFill>
              </a:rPr>
              <a:t>Furniture adjustments required | Increased floor density per day</a:t>
            </a:r>
          </a:p>
          <a:p>
            <a:endParaRPr lang="en-US"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98" y="4495800"/>
            <a:ext cx="7756404" cy="2286000"/>
          </a:xfrm>
          <a:prstGeom prst="rect">
            <a:avLst/>
          </a:prstGeom>
        </p:spPr>
      </p:pic>
    </p:spTree>
    <p:extLst>
      <p:ext uri="{BB962C8B-B14F-4D97-AF65-F5344CB8AC3E}">
        <p14:creationId xmlns:p14="http://schemas.microsoft.com/office/powerpoint/2010/main" val="1912753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xmlns="" id="{501EC788-CDCF-FC44-90F6-84C3C34AAFA1}"/>
              </a:ext>
            </a:extLst>
          </p:cNvPr>
          <p:cNvSpPr txBox="1"/>
          <p:nvPr/>
        </p:nvSpPr>
        <p:spPr>
          <a:xfrm>
            <a:off x="304800" y="457200"/>
            <a:ext cx="8991600" cy="551433"/>
          </a:xfrm>
          <a:prstGeom prst="rect">
            <a:avLst/>
          </a:prstGeom>
        </p:spPr>
        <p:txBody>
          <a:bodyPr vert="horz" wrap="square" lIns="0" tIns="12700" rIns="0" bIns="0" rtlCol="0">
            <a:spAutoFit/>
          </a:bodyPr>
          <a:lstStyle/>
          <a:p>
            <a:pPr marL="12700">
              <a:spcBef>
                <a:spcPts val="100"/>
              </a:spcBef>
            </a:pPr>
            <a:r>
              <a:rPr lang="en-US" sz="3500" b="1" dirty="0" smtClean="0">
                <a:solidFill>
                  <a:srgbClr val="E52619"/>
                </a:solidFill>
                <a:latin typeface="Graphik Semibold" panose="020B0703030202060203" pitchFamily="34" charset="0"/>
                <a:cs typeface="Lucida Sans"/>
              </a:rPr>
              <a:t>Safety: Worktop Screens</a:t>
            </a:r>
            <a:endParaRPr sz="3500" dirty="0">
              <a:solidFill>
                <a:srgbClr val="E52619"/>
              </a:solidFill>
              <a:latin typeface="Graphik Semibold" panose="020B0703030202060203" pitchFamily="34" charset="0"/>
              <a:cs typeface="Lucida Sans"/>
            </a:endParaRPr>
          </a:p>
        </p:txBody>
      </p:sp>
      <p:sp>
        <p:nvSpPr>
          <p:cNvPr id="2" name="TextBox 1"/>
          <p:cNvSpPr txBox="1"/>
          <p:nvPr/>
        </p:nvSpPr>
        <p:spPr>
          <a:xfrm>
            <a:off x="296197" y="1161452"/>
            <a:ext cx="8551606"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prstClr val="black"/>
                </a:solidFill>
              </a:rPr>
              <a:t>Visual cue that things have changed </a:t>
            </a:r>
          </a:p>
          <a:p>
            <a:pPr marL="285750" indent="-285750">
              <a:buFont typeface="Arial" panose="020B0604020202020204" pitchFamily="34" charset="0"/>
              <a:buChar char="•"/>
            </a:pPr>
            <a:r>
              <a:rPr lang="en-US" b="1" dirty="0">
                <a:solidFill>
                  <a:prstClr val="black"/>
                </a:solidFill>
              </a:rPr>
              <a:t>D</a:t>
            </a:r>
            <a:r>
              <a:rPr lang="en-US" b="1" dirty="0" smtClean="0">
                <a:solidFill>
                  <a:prstClr val="black"/>
                </a:solidFill>
              </a:rPr>
              <a:t>elineates workstation space and ownership</a:t>
            </a:r>
            <a:endParaRPr lang="en-US" b="1" dirty="0">
              <a:solidFill>
                <a:prstClr val="black"/>
              </a:solidFill>
            </a:endParaRPr>
          </a:p>
          <a:p>
            <a:pPr marL="285750" indent="-285750">
              <a:buFont typeface="Arial" panose="020B0604020202020204" pitchFamily="34" charset="0"/>
              <a:buChar char="•"/>
            </a:pPr>
            <a:r>
              <a:rPr lang="en-US" b="1" dirty="0" smtClean="0">
                <a:solidFill>
                  <a:prstClr val="black"/>
                </a:solidFill>
              </a:rPr>
              <a:t>Quick to deploy and easily removable for flexibility</a:t>
            </a:r>
          </a:p>
          <a:p>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 y="2438400"/>
            <a:ext cx="9143225" cy="4114800"/>
          </a:xfrm>
          <a:prstGeom prst="rect">
            <a:avLst/>
          </a:prstGeom>
        </p:spPr>
      </p:pic>
    </p:spTree>
    <p:extLst>
      <p:ext uri="{BB962C8B-B14F-4D97-AF65-F5344CB8AC3E}">
        <p14:creationId xmlns:p14="http://schemas.microsoft.com/office/powerpoint/2010/main" val="3254280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xmlns="" id="{501EC788-CDCF-FC44-90F6-84C3C34AAFA1}"/>
              </a:ext>
            </a:extLst>
          </p:cNvPr>
          <p:cNvSpPr txBox="1"/>
          <p:nvPr/>
        </p:nvSpPr>
        <p:spPr>
          <a:xfrm>
            <a:off x="304800" y="457200"/>
            <a:ext cx="8991600" cy="551433"/>
          </a:xfrm>
          <a:prstGeom prst="rect">
            <a:avLst/>
          </a:prstGeom>
        </p:spPr>
        <p:txBody>
          <a:bodyPr vert="horz" wrap="square" lIns="0" tIns="12700" rIns="0" bIns="0" rtlCol="0">
            <a:spAutoFit/>
          </a:bodyPr>
          <a:lstStyle/>
          <a:p>
            <a:pPr marL="12700">
              <a:spcBef>
                <a:spcPts val="100"/>
              </a:spcBef>
            </a:pPr>
            <a:r>
              <a:rPr lang="en-US" sz="3500" b="1" dirty="0" smtClean="0">
                <a:solidFill>
                  <a:srgbClr val="E52619"/>
                </a:solidFill>
                <a:latin typeface="Graphik Semibold" panose="020B0703030202060203" pitchFamily="34" charset="0"/>
                <a:cs typeface="Lucida Sans"/>
              </a:rPr>
              <a:t>Safety: Personal Mobile Storage</a:t>
            </a:r>
            <a:endParaRPr sz="3500" dirty="0">
              <a:solidFill>
                <a:srgbClr val="E52619"/>
              </a:solidFill>
              <a:latin typeface="Graphik Semibold" panose="020B0703030202060203" pitchFamily="34" charset="0"/>
              <a:cs typeface="Lucida Sans"/>
            </a:endParaRPr>
          </a:p>
        </p:txBody>
      </p:sp>
      <p:sp>
        <p:nvSpPr>
          <p:cNvPr id="2" name="TextBox 1"/>
          <p:cNvSpPr txBox="1"/>
          <p:nvPr/>
        </p:nvSpPr>
        <p:spPr>
          <a:xfrm>
            <a:off x="296197" y="1345663"/>
            <a:ext cx="8551606"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black"/>
                </a:solidFill>
              </a:rPr>
              <a:t>Great for moving between home and office!</a:t>
            </a:r>
          </a:p>
          <a:p>
            <a:pPr marL="285750" indent="-285750">
              <a:buFont typeface="Arial" panose="020B0604020202020204" pitchFamily="34" charset="0"/>
              <a:buChar char="•"/>
            </a:pPr>
            <a:r>
              <a:rPr lang="en-US" b="1" dirty="0" smtClean="0">
                <a:solidFill>
                  <a:prstClr val="black"/>
                </a:solidFill>
              </a:rPr>
              <a:t>Reduce contact with common surfaces</a:t>
            </a:r>
          </a:p>
          <a:p>
            <a:pPr marL="285750" indent="-285750">
              <a:buFont typeface="Arial" panose="020B0604020202020204" pitchFamily="34" charset="0"/>
              <a:buChar char="•"/>
            </a:pPr>
            <a:r>
              <a:rPr lang="en-US" b="1" dirty="0" smtClean="0">
                <a:solidFill>
                  <a:prstClr val="black"/>
                </a:solidFill>
              </a:rPr>
              <a:t>Easy to move between </a:t>
            </a:r>
            <a:r>
              <a:rPr lang="en-US" b="1" dirty="0" err="1" smtClean="0">
                <a:solidFill>
                  <a:prstClr val="black"/>
                </a:solidFill>
              </a:rPr>
              <a:t>workpoints</a:t>
            </a:r>
            <a:endParaRPr lang="en-US" b="1" dirty="0">
              <a:solidFill>
                <a:prstClr val="black"/>
              </a:solidFill>
            </a:endParaRPr>
          </a:p>
          <a:p>
            <a:pPr marL="285750" indent="-285750">
              <a:buFont typeface="Arial" panose="020B0604020202020204" pitchFamily="34" charset="0"/>
              <a:buChar char="•"/>
            </a:pPr>
            <a:r>
              <a:rPr lang="en-US" b="1" dirty="0" smtClean="0">
                <a:solidFill>
                  <a:prstClr val="black"/>
                </a:solidFill>
              </a:rPr>
              <a:t>Take home personal items at the end of the day </a:t>
            </a:r>
          </a:p>
          <a:p>
            <a:endParaRPr lang="en-US"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 y="3048000"/>
            <a:ext cx="9139336" cy="2658716"/>
          </a:xfrm>
          <a:prstGeom prst="rect">
            <a:avLst/>
          </a:prstGeom>
        </p:spPr>
      </p:pic>
    </p:spTree>
    <p:extLst>
      <p:ext uri="{BB962C8B-B14F-4D97-AF65-F5344CB8AC3E}">
        <p14:creationId xmlns:p14="http://schemas.microsoft.com/office/powerpoint/2010/main" val="2588864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1000"/>
            <a:lum/>
            <a:extLst>
              <a:ext uri="{28A0092B-C50C-407E-A947-70E740481C1C}">
                <a14:useLocalDpi xmlns:a14="http://schemas.microsoft.com/office/drawing/2010/main" val="0"/>
              </a:ext>
            </a:extLst>
          </a:blip>
          <a:srcRect/>
          <a:stretch>
            <a:fillRect/>
          </a:stretch>
        </a:blipFill>
        <a:effectLst/>
      </p:bgPr>
    </p:bg>
    <p:spTree>
      <p:nvGrpSpPr>
        <p:cNvPr id="1" name="Shape 539"/>
        <p:cNvGrpSpPr/>
        <p:nvPr/>
      </p:nvGrpSpPr>
      <p:grpSpPr>
        <a:xfrm>
          <a:off x="0" y="0"/>
          <a:ext cx="0" cy="0"/>
          <a:chOff x="0" y="0"/>
          <a:chExt cx="0" cy="0"/>
        </a:xfrm>
      </p:grpSpPr>
      <p:sp>
        <p:nvSpPr>
          <p:cNvPr id="543" name="Google Shape;543;p2"/>
          <p:cNvSpPr txBox="1">
            <a:spLocks noGrp="1"/>
          </p:cNvSpPr>
          <p:nvPr>
            <p:ph type="title" idx="4294967295"/>
          </p:nvPr>
        </p:nvSpPr>
        <p:spPr>
          <a:xfrm>
            <a:off x="838200" y="1528523"/>
            <a:ext cx="7291875" cy="3576877"/>
          </a:xfrm>
          <a:prstGeom prst="rect">
            <a:avLst/>
          </a:prstGeom>
          <a:noFill/>
          <a:ln>
            <a:noFill/>
          </a:ln>
        </p:spPr>
        <p:txBody>
          <a:bodyPr spcFirstLastPara="1" wrap="square" lIns="0" tIns="88900" rIns="0" bIns="0" anchor="ctr" anchorCtr="0">
            <a:spAutoFit/>
          </a:bodyPr>
          <a:lstStyle/>
          <a:p>
            <a:pPr marL="12700" marR="5080" lvl="0" indent="0" algn="l" rtl="0">
              <a:lnSpc>
                <a:spcPct val="102941"/>
              </a:lnSpc>
              <a:spcBef>
                <a:spcPts val="0"/>
              </a:spcBef>
              <a:spcAft>
                <a:spcPts val="0"/>
              </a:spcAft>
              <a:buClr>
                <a:srgbClr val="E52619"/>
              </a:buClr>
              <a:buSzPts val="3400"/>
              <a:buFont typeface="Arial"/>
              <a:buNone/>
            </a:pP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There are many factors that need to be considered as we all develop our Return to Work (RTW) plans. </a:t>
            </a:r>
            <a:br>
              <a:rPr lang="en-US" sz="2000" b="1" i="0" u="none" strike="noStrike" cap="none" dirty="0">
                <a:solidFill>
                  <a:schemeClr val="bg1">
                    <a:lumMod val="50000"/>
                  </a:schemeClr>
                </a:solidFill>
                <a:latin typeface="Graphik Semibold" panose="020B0703030202060203" pitchFamily="34" charset="0"/>
                <a:ea typeface="Arial"/>
                <a:cs typeface="Arial"/>
                <a:sym typeface="Arial"/>
              </a:rPr>
            </a:b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
            </a:r>
            <a:br>
              <a:rPr lang="en-US" sz="2000" b="1" i="0" u="none" strike="noStrike" cap="none" dirty="0">
                <a:solidFill>
                  <a:schemeClr val="bg1">
                    <a:lumMod val="50000"/>
                  </a:schemeClr>
                </a:solidFill>
                <a:latin typeface="Graphik Semibold" panose="020B0703030202060203" pitchFamily="34" charset="0"/>
                <a:ea typeface="Arial"/>
                <a:cs typeface="Arial"/>
                <a:sym typeface="Arial"/>
              </a:rPr>
            </a:b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Our objective is to provide as much insight and support as possible to our clients.</a:t>
            </a:r>
            <a:br>
              <a:rPr lang="en-US" sz="2000" b="1" i="0" u="none" strike="noStrike" cap="none" dirty="0">
                <a:solidFill>
                  <a:schemeClr val="bg1">
                    <a:lumMod val="50000"/>
                  </a:schemeClr>
                </a:solidFill>
                <a:latin typeface="Graphik Semibold" panose="020B0703030202060203" pitchFamily="34" charset="0"/>
                <a:ea typeface="Arial"/>
                <a:cs typeface="Arial"/>
                <a:sym typeface="Arial"/>
              </a:rPr>
            </a:b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
            </a:r>
            <a:br>
              <a:rPr lang="en-US" sz="2000" b="1" i="0" u="none" strike="noStrike" cap="none" dirty="0">
                <a:solidFill>
                  <a:schemeClr val="bg1">
                    <a:lumMod val="50000"/>
                  </a:schemeClr>
                </a:solidFill>
                <a:latin typeface="Graphik Semibold" panose="020B0703030202060203" pitchFamily="34" charset="0"/>
                <a:ea typeface="Arial"/>
                <a:cs typeface="Arial"/>
                <a:sym typeface="Arial"/>
              </a:rPr>
            </a:b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The information that follows is not meant to be an all-inclusive guide, but rather ideas and insights.</a:t>
            </a:r>
            <a:br>
              <a:rPr lang="en-US" sz="2000" b="1" i="0" u="none" strike="noStrike" cap="none" dirty="0">
                <a:solidFill>
                  <a:schemeClr val="bg1">
                    <a:lumMod val="50000"/>
                  </a:schemeClr>
                </a:solidFill>
                <a:latin typeface="Graphik Semibold" panose="020B0703030202060203" pitchFamily="34" charset="0"/>
                <a:ea typeface="Arial"/>
                <a:cs typeface="Arial"/>
                <a:sym typeface="Arial"/>
              </a:rPr>
            </a:b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
            </a:r>
            <a:br>
              <a:rPr lang="en-US" sz="2000" b="1" i="0" u="none" strike="noStrike" cap="none" dirty="0">
                <a:solidFill>
                  <a:schemeClr val="bg1">
                    <a:lumMod val="50000"/>
                  </a:schemeClr>
                </a:solidFill>
                <a:latin typeface="Graphik Semibold" panose="020B0703030202060203" pitchFamily="34" charset="0"/>
                <a:ea typeface="Arial"/>
                <a:cs typeface="Arial"/>
                <a:sym typeface="Arial"/>
              </a:rPr>
            </a:br>
            <a:r>
              <a:rPr lang="en-US" sz="2000" b="1" i="0" u="none" strike="noStrike" cap="none" dirty="0">
                <a:solidFill>
                  <a:schemeClr val="bg1">
                    <a:lumMod val="50000"/>
                  </a:schemeClr>
                </a:solidFill>
                <a:latin typeface="Graphik Semibold" panose="020B0703030202060203" pitchFamily="34" charset="0"/>
                <a:ea typeface="Arial"/>
                <a:cs typeface="Arial"/>
                <a:sym typeface="Arial"/>
              </a:rPr>
              <a:t>There are specific areas where we have deep expertise and can provide products and/or services for RTW programs. </a:t>
            </a:r>
            <a:endParaRPr sz="2000" b="1" i="0" u="none" strike="noStrike" cap="none" dirty="0">
              <a:solidFill>
                <a:schemeClr val="bg1">
                  <a:lumMod val="50000"/>
                </a:schemeClr>
              </a:solidFill>
              <a:latin typeface="Graphik Semibold" panose="020B0703030202060203" pitchFamily="34" charset="0"/>
              <a:ea typeface="Arial"/>
              <a:cs typeface="Arial"/>
              <a:sym typeface="Arial"/>
            </a:endParaRPr>
          </a:p>
        </p:txBody>
      </p:sp>
      <p:sp>
        <p:nvSpPr>
          <p:cNvPr id="544" name="Google Shape;544;p2"/>
          <p:cNvSpPr/>
          <p:nvPr/>
        </p:nvSpPr>
        <p:spPr>
          <a:xfrm>
            <a:off x="0" y="0"/>
            <a:ext cx="587756" cy="6858000"/>
          </a:xfrm>
          <a:prstGeom prst="rect">
            <a:avLst/>
          </a:prstGeom>
          <a:blipFill rotWithShape="1">
            <a:blip r:embed="rId4">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 name="Google Shape;543;p2">
            <a:extLst>
              <a:ext uri="{FF2B5EF4-FFF2-40B4-BE49-F238E27FC236}">
                <a16:creationId xmlns:a16="http://schemas.microsoft.com/office/drawing/2014/main" xmlns="" id="{5441AC73-872C-BA42-9312-D66E85823E81}"/>
              </a:ext>
            </a:extLst>
          </p:cNvPr>
          <p:cNvSpPr txBox="1">
            <a:spLocks/>
          </p:cNvSpPr>
          <p:nvPr/>
        </p:nvSpPr>
        <p:spPr>
          <a:xfrm>
            <a:off x="838200" y="514510"/>
            <a:ext cx="7291875" cy="660374"/>
          </a:xfrm>
          <a:prstGeom prst="rect">
            <a:avLst/>
          </a:prstGeom>
          <a:noFill/>
          <a:ln>
            <a:noFill/>
          </a:ln>
        </p:spPr>
        <p:txBody>
          <a:bodyPr spcFirstLastPara="1" wrap="square" lIns="0" tIns="88900" rIns="0" bIns="0" anchor="ctr" anchorCtr="0">
            <a:spAutoFit/>
          </a:bodyPr>
          <a:lstStyle>
            <a:lvl1pPr>
              <a:defRPr sz="1500" b="1" i="0">
                <a:solidFill>
                  <a:schemeClr val="bg1"/>
                </a:solidFill>
                <a:latin typeface="Lucida Sans"/>
                <a:ea typeface="+mj-ea"/>
                <a:cs typeface="Lucida Sans"/>
              </a:defRPr>
            </a:lvl1pPr>
          </a:lstStyle>
          <a:p>
            <a:pPr marL="12700" marR="5080" algn="l" rtl="0">
              <a:lnSpc>
                <a:spcPct val="102941"/>
              </a:lnSpc>
              <a:buClr>
                <a:srgbClr val="E52619"/>
              </a:buClr>
              <a:buSzPts val="3400"/>
              <a:buFont typeface="Arial"/>
              <a:buNone/>
            </a:pPr>
            <a:r>
              <a:rPr lang="en-US" sz="3600" kern="0" dirty="0">
                <a:solidFill>
                  <a:srgbClr val="E52619"/>
                </a:solidFill>
                <a:latin typeface="Graphik Bold" panose="020B0803030202060203" pitchFamily="34" charset="0"/>
                <a:ea typeface="Arial"/>
                <a:cs typeface="Arial"/>
                <a:sym typeface="Arial"/>
              </a:rPr>
              <a:t>Overview</a:t>
            </a:r>
          </a:p>
        </p:txBody>
      </p:sp>
    </p:spTree>
    <p:extLst>
      <p:ext uri="{BB962C8B-B14F-4D97-AF65-F5344CB8AC3E}">
        <p14:creationId xmlns:p14="http://schemas.microsoft.com/office/powerpoint/2010/main" val="2552270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3" name="Google Shape;543;p2"/>
          <p:cNvSpPr txBox="1">
            <a:spLocks noGrp="1"/>
          </p:cNvSpPr>
          <p:nvPr>
            <p:ph type="title" idx="4294967295"/>
          </p:nvPr>
        </p:nvSpPr>
        <p:spPr>
          <a:xfrm>
            <a:off x="846544" y="609243"/>
            <a:ext cx="7291875" cy="660374"/>
          </a:xfrm>
          <a:prstGeom prst="rect">
            <a:avLst/>
          </a:prstGeom>
          <a:noFill/>
          <a:ln>
            <a:noFill/>
          </a:ln>
        </p:spPr>
        <p:txBody>
          <a:bodyPr spcFirstLastPara="1" wrap="square" lIns="0" tIns="88900" rIns="0" bIns="0" anchor="ctr" anchorCtr="0">
            <a:spAutoFit/>
          </a:bodyPr>
          <a:lstStyle/>
          <a:p>
            <a:pPr marL="12700" marR="5080" lvl="0" indent="0" algn="l" rtl="0">
              <a:lnSpc>
                <a:spcPct val="102941"/>
              </a:lnSpc>
              <a:spcBef>
                <a:spcPts val="0"/>
              </a:spcBef>
              <a:spcAft>
                <a:spcPts val="0"/>
              </a:spcAft>
              <a:buClr>
                <a:srgbClr val="E52619"/>
              </a:buClr>
              <a:buSzPts val="3400"/>
              <a:buFont typeface="Arial"/>
              <a:buNone/>
            </a:pPr>
            <a:r>
              <a:rPr lang="en-US" sz="3600" dirty="0" smtClean="0">
                <a:solidFill>
                  <a:srgbClr val="E52619"/>
                </a:solidFill>
                <a:latin typeface="Graphik Bold" panose="020B0803030202060203" pitchFamily="34" charset="0"/>
                <a:ea typeface="Arial"/>
                <a:cs typeface="Arial"/>
                <a:sym typeface="Arial"/>
              </a:rPr>
              <a:t>You’re already…</a:t>
            </a:r>
            <a:endParaRPr sz="3600" b="1" i="0" u="none" strike="noStrike" cap="none" dirty="0">
              <a:solidFill>
                <a:schemeClr val="lt1"/>
              </a:solidFill>
              <a:latin typeface="Graphik Bold" panose="020B0803030202060203" pitchFamily="34" charset="0"/>
              <a:ea typeface="Arial"/>
              <a:cs typeface="Arial"/>
              <a:sym typeface="Arial"/>
            </a:endParaRPr>
          </a:p>
        </p:txBody>
      </p:sp>
      <p:sp>
        <p:nvSpPr>
          <p:cNvPr id="544" name="Google Shape;544;p2"/>
          <p:cNvSpPr/>
          <p:nvPr/>
        </p:nvSpPr>
        <p:spPr>
          <a:xfrm>
            <a:off x="0" y="0"/>
            <a:ext cx="587756" cy="6858000"/>
          </a:xfrm>
          <a:prstGeom prst="rect">
            <a:avLst/>
          </a:prstGeom>
          <a:blipFill rotWithShape="1">
            <a:blip r:embed="rId3">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180" y="1368696"/>
            <a:ext cx="2133242" cy="2138362"/>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6544" y="1368696"/>
            <a:ext cx="1514153" cy="195795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024976" y="3371328"/>
            <a:ext cx="1676908" cy="307777"/>
          </a:xfrm>
          <a:prstGeom prst="rect">
            <a:avLst/>
          </a:prstGeom>
          <a:noFill/>
        </p:spPr>
        <p:txBody>
          <a:bodyPr wrap="square" rtlCol="0">
            <a:spAutoFit/>
          </a:bodyPr>
          <a:lstStyle/>
          <a:p>
            <a:r>
              <a:rPr lang="en-US" sz="1400" b="1" dirty="0" smtClean="0">
                <a:latin typeface="Graphik Regular" panose="020B0503030202060203" pitchFamily="34" charset="0"/>
              </a:rPr>
              <a:t>Guidelines</a:t>
            </a:r>
            <a:endParaRPr lang="en-US" sz="1400" b="1" dirty="0">
              <a:latin typeface="Graphik Regular" panose="020B0503030202060203" pitchFamily="34" charset="0"/>
            </a:endParaRPr>
          </a:p>
        </p:txBody>
      </p:sp>
      <p:sp>
        <p:nvSpPr>
          <p:cNvPr id="8" name="TextBox 7"/>
          <p:cNvSpPr txBox="1"/>
          <p:nvPr/>
        </p:nvSpPr>
        <p:spPr>
          <a:xfrm>
            <a:off x="3006176" y="3371328"/>
            <a:ext cx="1676908" cy="307777"/>
          </a:xfrm>
          <a:prstGeom prst="rect">
            <a:avLst/>
          </a:prstGeom>
          <a:noFill/>
        </p:spPr>
        <p:txBody>
          <a:bodyPr wrap="square" rtlCol="0">
            <a:spAutoFit/>
          </a:bodyPr>
          <a:lstStyle/>
          <a:p>
            <a:r>
              <a:rPr lang="en-US" sz="1400" b="1" dirty="0" smtClean="0">
                <a:latin typeface="Graphik Regular" panose="020B0503030202060203" pitchFamily="34" charset="0"/>
              </a:rPr>
              <a:t>Virtual Training</a:t>
            </a:r>
            <a:endParaRPr lang="en-US" sz="1400" b="1" dirty="0">
              <a:latin typeface="Graphik Regular" panose="020B0503030202060203"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197" y="1220521"/>
            <a:ext cx="2064302" cy="1711117"/>
          </a:xfrm>
          <a:prstGeom prst="rect">
            <a:avLst/>
          </a:prstGeom>
        </p:spPr>
      </p:pic>
      <p:sp>
        <p:nvSpPr>
          <p:cNvPr id="10" name="TextBox 9"/>
          <p:cNvSpPr txBox="1"/>
          <p:nvPr/>
        </p:nvSpPr>
        <p:spPr>
          <a:xfrm>
            <a:off x="5015956" y="3118745"/>
            <a:ext cx="1676908" cy="523220"/>
          </a:xfrm>
          <a:prstGeom prst="rect">
            <a:avLst/>
          </a:prstGeom>
          <a:noFill/>
        </p:spPr>
        <p:txBody>
          <a:bodyPr wrap="square" rtlCol="0">
            <a:spAutoFit/>
          </a:bodyPr>
          <a:lstStyle/>
          <a:p>
            <a:pPr algn="ctr"/>
            <a:r>
              <a:rPr lang="en-US" sz="1400" b="1" dirty="0" smtClean="0">
                <a:latin typeface="Graphik Regular" panose="020B0503030202060203" pitchFamily="34" charset="0"/>
              </a:rPr>
              <a:t>Communicating</a:t>
            </a:r>
            <a:br>
              <a:rPr lang="en-US" sz="1400" b="1" dirty="0" smtClean="0">
                <a:latin typeface="Graphik Regular" panose="020B0503030202060203" pitchFamily="34" charset="0"/>
              </a:rPr>
            </a:br>
            <a:r>
              <a:rPr lang="en-US" sz="1400" b="1" dirty="0" smtClean="0">
                <a:latin typeface="Graphik Regular" panose="020B0503030202060203" pitchFamily="34" charset="0"/>
              </a:rPr>
              <a:t>Changes</a:t>
            </a:r>
            <a:endParaRPr lang="en-US" sz="1400" b="1" dirty="0">
              <a:latin typeface="Graphik Regular" panose="020B0503030202060203"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5447" y="1503948"/>
            <a:ext cx="1759429" cy="1687451"/>
          </a:xfrm>
          <a:prstGeom prst="rect">
            <a:avLst/>
          </a:prstGeom>
        </p:spPr>
      </p:pic>
      <p:sp>
        <p:nvSpPr>
          <p:cNvPr id="12" name="TextBox 11"/>
          <p:cNvSpPr txBox="1"/>
          <p:nvPr/>
        </p:nvSpPr>
        <p:spPr>
          <a:xfrm>
            <a:off x="7239000" y="3224977"/>
            <a:ext cx="1676908" cy="307777"/>
          </a:xfrm>
          <a:prstGeom prst="rect">
            <a:avLst/>
          </a:prstGeom>
          <a:noFill/>
        </p:spPr>
        <p:txBody>
          <a:bodyPr wrap="square" rtlCol="0">
            <a:spAutoFit/>
          </a:bodyPr>
          <a:lstStyle/>
          <a:p>
            <a:r>
              <a:rPr lang="en-US" sz="1400" b="1" dirty="0" smtClean="0">
                <a:latin typeface="Graphik Regular" panose="020B0503030202060203" pitchFamily="34" charset="0"/>
              </a:rPr>
              <a:t>Cleaning</a:t>
            </a:r>
            <a:endParaRPr lang="en-US" sz="1400" b="1" dirty="0">
              <a:latin typeface="Graphik Regular" panose="020B0503030202060203" pitchFamily="34" charset="0"/>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474" y="4113784"/>
            <a:ext cx="1832011" cy="1101641"/>
          </a:xfrm>
          <a:prstGeom prst="rect">
            <a:avLst/>
          </a:prstGeom>
        </p:spPr>
      </p:pic>
      <p:sp>
        <p:nvSpPr>
          <p:cNvPr id="15" name="TextBox 14"/>
          <p:cNvSpPr txBox="1"/>
          <p:nvPr/>
        </p:nvSpPr>
        <p:spPr>
          <a:xfrm>
            <a:off x="1064115" y="5309426"/>
            <a:ext cx="1676908" cy="307777"/>
          </a:xfrm>
          <a:prstGeom prst="rect">
            <a:avLst/>
          </a:prstGeom>
          <a:noFill/>
        </p:spPr>
        <p:txBody>
          <a:bodyPr wrap="square" rtlCol="0">
            <a:spAutoFit/>
          </a:bodyPr>
          <a:lstStyle/>
          <a:p>
            <a:r>
              <a:rPr lang="en-US" sz="1400" b="1" dirty="0" smtClean="0">
                <a:latin typeface="Graphik Regular" panose="020B0503030202060203" pitchFamily="34" charset="0"/>
              </a:rPr>
              <a:t>Getting PPE</a:t>
            </a:r>
            <a:endParaRPr lang="en-US" sz="1400" b="1" dirty="0">
              <a:latin typeface="Graphik Regular" panose="020B0503030202060203" pitchFamily="34"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9874" y="3765322"/>
            <a:ext cx="2146082" cy="1798563"/>
          </a:xfrm>
          <a:prstGeom prst="rect">
            <a:avLst/>
          </a:prstGeom>
        </p:spPr>
      </p:pic>
      <p:sp>
        <p:nvSpPr>
          <p:cNvPr id="17" name="TextBox 16"/>
          <p:cNvSpPr txBox="1"/>
          <p:nvPr/>
        </p:nvSpPr>
        <p:spPr>
          <a:xfrm>
            <a:off x="3104461" y="5355592"/>
            <a:ext cx="1676908" cy="523220"/>
          </a:xfrm>
          <a:prstGeom prst="rect">
            <a:avLst/>
          </a:prstGeom>
          <a:noFill/>
        </p:spPr>
        <p:txBody>
          <a:bodyPr wrap="square" rtlCol="0">
            <a:spAutoFit/>
          </a:bodyPr>
          <a:lstStyle/>
          <a:p>
            <a:pPr algn="ctr"/>
            <a:r>
              <a:rPr lang="en-US" sz="1400" b="1" dirty="0" smtClean="0">
                <a:latin typeface="Graphik Regular" panose="020B0503030202060203" pitchFamily="34" charset="0"/>
              </a:rPr>
              <a:t>Phasing People Back In</a:t>
            </a:r>
            <a:endParaRPr lang="en-US" sz="1400" b="1" dirty="0">
              <a:latin typeface="Graphik Regular" panose="020B0503030202060203" pitchFamily="34" charset="0"/>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9394" y="3864431"/>
            <a:ext cx="944014" cy="1504332"/>
          </a:xfrm>
          <a:prstGeom prst="rect">
            <a:avLst/>
          </a:prstGeom>
        </p:spPr>
      </p:pic>
      <p:sp>
        <p:nvSpPr>
          <p:cNvPr id="19" name="TextBox 18"/>
          <p:cNvSpPr txBox="1"/>
          <p:nvPr/>
        </p:nvSpPr>
        <p:spPr>
          <a:xfrm>
            <a:off x="5012947" y="5354695"/>
            <a:ext cx="1676908" cy="523220"/>
          </a:xfrm>
          <a:prstGeom prst="rect">
            <a:avLst/>
          </a:prstGeom>
          <a:noFill/>
        </p:spPr>
        <p:txBody>
          <a:bodyPr wrap="square" rtlCol="0">
            <a:spAutoFit/>
          </a:bodyPr>
          <a:lstStyle/>
          <a:p>
            <a:pPr algn="ctr"/>
            <a:r>
              <a:rPr lang="en-US" sz="1400" b="1" dirty="0" smtClean="0">
                <a:latin typeface="Graphik Regular" panose="020B0503030202060203" pitchFamily="34" charset="0"/>
              </a:rPr>
              <a:t>Assessing Layouts</a:t>
            </a:r>
            <a:endParaRPr lang="en-US" sz="1400" b="1" dirty="0">
              <a:latin typeface="Graphik Regular" panose="020B0503030202060203" pitchFamily="34" charset="0"/>
            </a:endParaRP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0671" y="3733747"/>
            <a:ext cx="1448979" cy="1655976"/>
          </a:xfrm>
          <a:prstGeom prst="rect">
            <a:avLst/>
          </a:prstGeom>
        </p:spPr>
      </p:pic>
      <p:sp>
        <p:nvSpPr>
          <p:cNvPr id="21" name="TextBox 20"/>
          <p:cNvSpPr txBox="1"/>
          <p:nvPr/>
        </p:nvSpPr>
        <p:spPr>
          <a:xfrm>
            <a:off x="6932249" y="5354695"/>
            <a:ext cx="1676908" cy="523220"/>
          </a:xfrm>
          <a:prstGeom prst="rect">
            <a:avLst/>
          </a:prstGeom>
          <a:noFill/>
        </p:spPr>
        <p:txBody>
          <a:bodyPr wrap="square" rtlCol="0">
            <a:spAutoFit/>
          </a:bodyPr>
          <a:lstStyle/>
          <a:p>
            <a:pPr algn="ctr"/>
            <a:r>
              <a:rPr lang="en-US" sz="1400" b="1" dirty="0" smtClean="0">
                <a:latin typeface="Graphik Regular" panose="020B0503030202060203" pitchFamily="34" charset="0"/>
              </a:rPr>
              <a:t>Visitor Guidelines</a:t>
            </a:r>
            <a:endParaRPr lang="en-US" sz="1400" b="1" dirty="0">
              <a:latin typeface="Graphik Regular" panose="020B0503030202060203" pitchFamily="34" charset="0"/>
            </a:endParaRPr>
          </a:p>
        </p:txBody>
      </p:sp>
    </p:spTree>
    <p:extLst>
      <p:ext uri="{BB962C8B-B14F-4D97-AF65-F5344CB8AC3E}">
        <p14:creationId xmlns:p14="http://schemas.microsoft.com/office/powerpoint/2010/main" val="327517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4000"/>
            <a:lum/>
            <a:extLst>
              <a:ext uri="{28A0092B-C50C-407E-A947-70E740481C1C}">
                <a14:useLocalDpi xmlns:a14="http://schemas.microsoft.com/office/drawing/2010/main" val="0"/>
              </a:ext>
            </a:extLst>
          </a:blip>
          <a:srcRect/>
          <a:stretch>
            <a:fillRect/>
          </a:stretch>
        </a:blipFill>
        <a:effectLst/>
      </p:bgPr>
    </p:bg>
    <p:spTree>
      <p:nvGrpSpPr>
        <p:cNvPr id="1" name="Shape 539"/>
        <p:cNvGrpSpPr/>
        <p:nvPr/>
      </p:nvGrpSpPr>
      <p:grpSpPr>
        <a:xfrm>
          <a:off x="0" y="0"/>
          <a:ext cx="0" cy="0"/>
          <a:chOff x="0" y="0"/>
          <a:chExt cx="0" cy="0"/>
        </a:xfrm>
      </p:grpSpPr>
      <p:sp>
        <p:nvSpPr>
          <p:cNvPr id="543" name="Google Shape;543;p2"/>
          <p:cNvSpPr txBox="1">
            <a:spLocks noGrp="1"/>
          </p:cNvSpPr>
          <p:nvPr>
            <p:ph type="title" idx="4294967295"/>
          </p:nvPr>
        </p:nvSpPr>
        <p:spPr>
          <a:xfrm>
            <a:off x="846544" y="609243"/>
            <a:ext cx="7291875" cy="660374"/>
          </a:xfrm>
          <a:prstGeom prst="rect">
            <a:avLst/>
          </a:prstGeom>
          <a:noFill/>
          <a:ln>
            <a:noFill/>
          </a:ln>
        </p:spPr>
        <p:txBody>
          <a:bodyPr spcFirstLastPara="1" wrap="square" lIns="0" tIns="88900" rIns="0" bIns="0" anchor="ctr" anchorCtr="0">
            <a:spAutoFit/>
          </a:bodyPr>
          <a:lstStyle/>
          <a:p>
            <a:pPr marL="12700" marR="5080" lvl="0" indent="0" algn="l" rtl="0">
              <a:lnSpc>
                <a:spcPct val="102941"/>
              </a:lnSpc>
              <a:spcBef>
                <a:spcPts val="0"/>
              </a:spcBef>
              <a:spcAft>
                <a:spcPts val="0"/>
              </a:spcAft>
              <a:buClr>
                <a:srgbClr val="E52619"/>
              </a:buClr>
              <a:buSzPts val="3400"/>
              <a:buFont typeface="Arial"/>
              <a:buNone/>
            </a:pPr>
            <a:r>
              <a:rPr lang="en-US" sz="3600" dirty="0" smtClean="0">
                <a:solidFill>
                  <a:srgbClr val="E52619"/>
                </a:solidFill>
                <a:latin typeface="Graphik Bold" panose="020B0803030202060203" pitchFamily="34" charset="0"/>
                <a:ea typeface="Arial"/>
                <a:cs typeface="Arial"/>
                <a:sym typeface="Arial"/>
              </a:rPr>
              <a:t>You’re asking…</a:t>
            </a:r>
            <a:endParaRPr sz="3600" b="1" i="0" u="none" strike="noStrike" cap="none" dirty="0">
              <a:solidFill>
                <a:schemeClr val="lt1"/>
              </a:solidFill>
              <a:latin typeface="Graphik Bold" panose="020B0803030202060203" pitchFamily="34" charset="0"/>
              <a:ea typeface="Arial"/>
              <a:cs typeface="Arial"/>
              <a:sym typeface="Arial"/>
            </a:endParaRPr>
          </a:p>
        </p:txBody>
      </p:sp>
      <p:sp>
        <p:nvSpPr>
          <p:cNvPr id="544" name="Google Shape;544;p2"/>
          <p:cNvSpPr/>
          <p:nvPr/>
        </p:nvSpPr>
        <p:spPr>
          <a:xfrm>
            <a:off x="0" y="0"/>
            <a:ext cx="587756" cy="6858000"/>
          </a:xfrm>
          <a:prstGeom prst="rect">
            <a:avLst/>
          </a:prstGeom>
          <a:blipFill rotWithShape="1">
            <a:blip r:embed="rId4">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47" name="Google Shape;547;p2"/>
          <p:cNvSpPr/>
          <p:nvPr/>
        </p:nvSpPr>
        <p:spPr>
          <a:xfrm>
            <a:off x="846542" y="1524000"/>
            <a:ext cx="7383057" cy="470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76464"/>
              </a:buClr>
              <a:buSzPts val="2400"/>
              <a:buFont typeface="Arial"/>
              <a:buNone/>
            </a:pPr>
            <a:r>
              <a:rPr lang="en-US" sz="2000" b="1" dirty="0" smtClean="0">
                <a:solidFill>
                  <a:srgbClr val="676464"/>
                </a:solidFill>
                <a:latin typeface="Graphik Semibold" panose="020B0703030202060203" pitchFamily="34" charset="0"/>
                <a:ea typeface="Calibri"/>
                <a:cs typeface="Arial"/>
                <a:sym typeface="Arial"/>
              </a:rPr>
              <a:t>Are we ready </a:t>
            </a:r>
            <a:r>
              <a:rPr lang="en-US" sz="2000" b="1" dirty="0">
                <a:solidFill>
                  <a:srgbClr val="676464"/>
                </a:solidFill>
                <a:latin typeface="Graphik Semibold" panose="020B0703030202060203" pitchFamily="34" charset="0"/>
                <a:ea typeface="Calibri"/>
                <a:cs typeface="Arial"/>
                <a:sym typeface="Arial"/>
              </a:rPr>
              <a:t>to return to the office?</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marL="0" marR="0" lvl="0" indent="0" algn="l" rtl="0">
              <a:spcBef>
                <a:spcPts val="0"/>
              </a:spcBef>
              <a:spcAft>
                <a:spcPts val="0"/>
              </a:spcAft>
              <a:buClr>
                <a:srgbClr val="676464"/>
              </a:buClr>
              <a:buSzPts val="2400"/>
              <a:buFont typeface="Arial"/>
              <a:buNone/>
            </a:pPr>
            <a:r>
              <a:rPr lang="en-US" sz="2000" b="1" dirty="0">
                <a:solidFill>
                  <a:srgbClr val="676464"/>
                </a:solidFill>
                <a:latin typeface="Graphik Semibold" panose="020B0703030202060203" pitchFamily="34" charset="0"/>
                <a:ea typeface="Calibri"/>
                <a:cs typeface="Arial"/>
                <a:sym typeface="Arial"/>
              </a:rPr>
              <a:t>How do we ensure the office is </a:t>
            </a:r>
            <a:r>
              <a:rPr lang="en-US" sz="2000" b="1" dirty="0" smtClean="0">
                <a:solidFill>
                  <a:srgbClr val="676464"/>
                </a:solidFill>
                <a:latin typeface="Graphik Semibold" panose="020B0703030202060203" pitchFamily="34" charset="0"/>
                <a:ea typeface="Calibri"/>
                <a:cs typeface="Arial"/>
                <a:sym typeface="Arial"/>
              </a:rPr>
              <a:t>safe... Day </a:t>
            </a:r>
            <a:r>
              <a:rPr lang="en-US" sz="2000" b="1" dirty="0">
                <a:solidFill>
                  <a:srgbClr val="676464"/>
                </a:solidFill>
                <a:latin typeface="Graphik Semibold" panose="020B0703030202060203" pitchFamily="34" charset="0"/>
                <a:ea typeface="Calibri"/>
                <a:cs typeface="Arial"/>
                <a:sym typeface="Arial"/>
              </a:rPr>
              <a:t>1 and beyond?</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marL="0" marR="0" lvl="0" indent="0" algn="l" rtl="0">
              <a:spcBef>
                <a:spcPts val="0"/>
              </a:spcBef>
              <a:spcAft>
                <a:spcPts val="0"/>
              </a:spcAft>
              <a:buClr>
                <a:srgbClr val="676464"/>
              </a:buClr>
              <a:buSzPts val="2400"/>
              <a:buFont typeface="Arial"/>
              <a:buNone/>
            </a:pPr>
            <a:r>
              <a:rPr lang="en-US" sz="2000" b="1" dirty="0">
                <a:solidFill>
                  <a:srgbClr val="676464"/>
                </a:solidFill>
                <a:latin typeface="Graphik Semibold" panose="020B0703030202060203" pitchFamily="34" charset="0"/>
                <a:ea typeface="Calibri"/>
                <a:cs typeface="Arial"/>
                <a:sym typeface="Arial"/>
              </a:rPr>
              <a:t>Do we return to how things were before?</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marL="0" marR="0" lvl="0" indent="0" algn="l" rtl="0">
              <a:spcBef>
                <a:spcPts val="0"/>
              </a:spcBef>
              <a:spcAft>
                <a:spcPts val="0"/>
              </a:spcAft>
              <a:buClr>
                <a:srgbClr val="676464"/>
              </a:buClr>
              <a:buSzPts val="2400"/>
              <a:buFont typeface="Arial"/>
              <a:buNone/>
            </a:pPr>
            <a:r>
              <a:rPr lang="en-US" sz="2000" b="1" dirty="0">
                <a:solidFill>
                  <a:srgbClr val="676464"/>
                </a:solidFill>
                <a:latin typeface="Graphik Semibold" panose="020B0703030202060203" pitchFamily="34" charset="0"/>
                <a:ea typeface="Calibri"/>
                <a:cs typeface="Arial"/>
                <a:sym typeface="Arial"/>
              </a:rPr>
              <a:t>What have we learned from WFH?</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marL="0" marR="0" lvl="0" indent="0" algn="l" rtl="0">
              <a:spcBef>
                <a:spcPts val="0"/>
              </a:spcBef>
              <a:spcAft>
                <a:spcPts val="0"/>
              </a:spcAft>
              <a:buClr>
                <a:srgbClr val="676464"/>
              </a:buClr>
              <a:buSzPts val="2400"/>
              <a:buFont typeface="Arial"/>
              <a:buNone/>
            </a:pPr>
            <a:r>
              <a:rPr lang="en-US" sz="2000" b="1" dirty="0">
                <a:solidFill>
                  <a:srgbClr val="676464"/>
                </a:solidFill>
                <a:latin typeface="Graphik Semibold" panose="020B0703030202060203" pitchFamily="34" charset="0"/>
                <a:ea typeface="Calibri"/>
                <a:cs typeface="Arial"/>
                <a:sym typeface="Arial"/>
              </a:rPr>
              <a:t>What technologies will be required?</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lvl="0">
              <a:buClr>
                <a:srgbClr val="676464"/>
              </a:buClr>
              <a:buSzPts val="2400"/>
            </a:pPr>
            <a:r>
              <a:rPr lang="en-US" sz="2000" b="1" dirty="0">
                <a:solidFill>
                  <a:srgbClr val="676464"/>
                </a:solidFill>
                <a:latin typeface="Graphik Semibold" panose="020B0703030202060203" pitchFamily="34" charset="0"/>
                <a:ea typeface="Calibri"/>
                <a:cs typeface="Arial"/>
                <a:sym typeface="Arial"/>
              </a:rPr>
              <a:t>What are our associates most concerned about?</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marL="0" marR="0" lvl="0" indent="0" algn="l" rtl="0">
              <a:spcBef>
                <a:spcPts val="0"/>
              </a:spcBef>
              <a:spcAft>
                <a:spcPts val="0"/>
              </a:spcAft>
              <a:buClr>
                <a:srgbClr val="676464"/>
              </a:buClr>
              <a:buSzPts val="2400"/>
              <a:buFont typeface="Arial"/>
              <a:buNone/>
            </a:pPr>
            <a:r>
              <a:rPr lang="en-US" sz="2000" b="1" dirty="0">
                <a:solidFill>
                  <a:srgbClr val="676464"/>
                </a:solidFill>
                <a:latin typeface="Graphik Semibold" panose="020B0703030202060203" pitchFamily="34" charset="0"/>
                <a:ea typeface="Calibri"/>
                <a:cs typeface="Arial"/>
                <a:sym typeface="Arial"/>
              </a:rPr>
              <a:t>Will we need new products and/or solutions?</a:t>
            </a:r>
          </a:p>
          <a:p>
            <a:pPr marL="0" marR="0" lvl="0" indent="0" algn="l" rtl="0">
              <a:spcBef>
                <a:spcPts val="0"/>
              </a:spcBef>
              <a:spcAft>
                <a:spcPts val="0"/>
              </a:spcAft>
              <a:buClr>
                <a:srgbClr val="676464"/>
              </a:buClr>
              <a:buSzPts val="2400"/>
              <a:buFont typeface="Arial"/>
              <a:buNone/>
            </a:pPr>
            <a:endParaRPr lang="en-US" sz="2000" b="1" dirty="0">
              <a:solidFill>
                <a:srgbClr val="676464"/>
              </a:solidFill>
              <a:latin typeface="Graphik Semibold" panose="020B0703030202060203" pitchFamily="34" charset="0"/>
              <a:ea typeface="Calibri"/>
              <a:cs typeface="Arial"/>
              <a:sym typeface="Arial"/>
            </a:endParaRPr>
          </a:p>
          <a:p>
            <a:pPr marL="0" marR="0" lvl="0" indent="0" algn="l" rtl="0">
              <a:spcBef>
                <a:spcPts val="0"/>
              </a:spcBef>
              <a:spcAft>
                <a:spcPts val="0"/>
              </a:spcAft>
              <a:buClr>
                <a:srgbClr val="676464"/>
              </a:buClr>
              <a:buSzPts val="2400"/>
              <a:buFont typeface="Arial"/>
              <a:buNone/>
            </a:pPr>
            <a:r>
              <a:rPr lang="en-US" sz="2000" b="1" dirty="0">
                <a:solidFill>
                  <a:srgbClr val="676464"/>
                </a:solidFill>
                <a:latin typeface="Graphik Semibold" panose="020B0703030202060203" pitchFamily="34" charset="0"/>
                <a:ea typeface="Calibri"/>
                <a:cs typeface="Arial"/>
                <a:sym typeface="Arial"/>
              </a:rPr>
              <a:t>How can we best serve our customers’ needs?</a:t>
            </a:r>
          </a:p>
        </p:txBody>
      </p:sp>
    </p:spTree>
    <p:extLst>
      <p:ext uri="{BB962C8B-B14F-4D97-AF65-F5344CB8AC3E}">
        <p14:creationId xmlns:p14="http://schemas.microsoft.com/office/powerpoint/2010/main" val="1671619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20874"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4" name="object 4"/>
          <p:cNvSpPr txBox="1">
            <a:spLocks noGrp="1"/>
          </p:cNvSpPr>
          <p:nvPr>
            <p:ph type="title"/>
          </p:nvPr>
        </p:nvSpPr>
        <p:spPr>
          <a:xfrm>
            <a:off x="254290" y="513933"/>
            <a:ext cx="3810000" cy="566822"/>
          </a:xfrm>
          <a:prstGeom prst="rect">
            <a:avLst/>
          </a:prstGeom>
        </p:spPr>
        <p:txBody>
          <a:bodyPr vert="horz" wrap="square" lIns="0" tIns="12700" rIns="0" bIns="0" rtlCol="0">
            <a:spAutoFit/>
          </a:bodyPr>
          <a:lstStyle/>
          <a:p>
            <a:pPr marL="12700">
              <a:lnSpc>
                <a:spcPct val="100000"/>
              </a:lnSpc>
              <a:spcBef>
                <a:spcPts val="100"/>
              </a:spcBef>
            </a:pPr>
            <a:r>
              <a:rPr sz="3600" dirty="0">
                <a:latin typeface="Graphik Semibold"/>
                <a:cs typeface="Graphik Semibold"/>
              </a:rPr>
              <a:t>What </a:t>
            </a:r>
            <a:r>
              <a:rPr lang="en-US" sz="3600" spc="-80" dirty="0">
                <a:latin typeface="Graphik Semibold"/>
                <a:cs typeface="Graphik Semibold"/>
              </a:rPr>
              <a:t>w</a:t>
            </a:r>
            <a:r>
              <a:rPr sz="3600" spc="-80" dirty="0" smtClean="0">
                <a:latin typeface="Graphik Semibold"/>
                <a:cs typeface="Graphik Semibold"/>
              </a:rPr>
              <a:t>e</a:t>
            </a:r>
            <a:r>
              <a:rPr sz="3600" spc="-85" dirty="0" smtClean="0">
                <a:latin typeface="Graphik Semibold"/>
                <a:cs typeface="Graphik Semibold"/>
              </a:rPr>
              <a:t> </a:t>
            </a:r>
            <a:r>
              <a:rPr lang="en-US" sz="3600" spc="-35" dirty="0">
                <a:solidFill>
                  <a:srgbClr val="E52619"/>
                </a:solidFill>
                <a:latin typeface="Graphik Semibold"/>
                <a:cs typeface="Graphik Semibold"/>
              </a:rPr>
              <a:t>k</a:t>
            </a:r>
            <a:r>
              <a:rPr sz="3600" spc="-35" dirty="0" smtClean="0">
                <a:solidFill>
                  <a:srgbClr val="E52619"/>
                </a:solidFill>
                <a:latin typeface="Graphik Semibold"/>
                <a:cs typeface="Graphik Semibold"/>
              </a:rPr>
              <a:t>now</a:t>
            </a:r>
            <a:r>
              <a:rPr lang="en-US" sz="3600" spc="-35" dirty="0" smtClean="0">
                <a:solidFill>
                  <a:srgbClr val="E52619"/>
                </a:solidFill>
                <a:latin typeface="Graphik Semibold"/>
                <a:cs typeface="Graphik Semibold"/>
              </a:rPr>
              <a:t>…</a:t>
            </a:r>
            <a:endParaRPr sz="3600" dirty="0">
              <a:solidFill>
                <a:srgbClr val="E52619"/>
              </a:solidFill>
              <a:latin typeface="Graphik Semibold"/>
              <a:cs typeface="Graphik Semibold"/>
            </a:endParaRPr>
          </a:p>
        </p:txBody>
      </p:sp>
      <p:sp>
        <p:nvSpPr>
          <p:cNvPr id="14" name="Rectangle 13">
            <a:extLst>
              <a:ext uri="{FF2B5EF4-FFF2-40B4-BE49-F238E27FC236}">
                <a16:creationId xmlns:a16="http://schemas.microsoft.com/office/drawing/2014/main" xmlns="" id="{B0F4A99C-6C67-6043-B8A2-36B04424ABF5}"/>
              </a:ext>
            </a:extLst>
          </p:cNvPr>
          <p:cNvSpPr/>
          <p:nvPr/>
        </p:nvSpPr>
        <p:spPr>
          <a:xfrm>
            <a:off x="2895600" y="1447800"/>
            <a:ext cx="5410200" cy="4247317"/>
          </a:xfrm>
          <a:prstGeom prst="rect">
            <a:avLst/>
          </a:prstGeom>
        </p:spPr>
        <p:txBody>
          <a:bodyPr wrap="square">
            <a:spAutoFit/>
          </a:bodyPr>
          <a:lstStyle/>
          <a:p>
            <a:r>
              <a:rPr lang="en-US" dirty="0">
                <a:latin typeface="Graphik Regular" panose="020B0503030202060203" pitchFamily="34" charset="0"/>
                <a:ea typeface="Calibri" panose="020F0502020204030204" pitchFamily="34" charset="0"/>
                <a:cs typeface="Times New Roman" panose="02020603050405020304" pitchFamily="18" charset="0"/>
              </a:rPr>
              <a:t>Companies </a:t>
            </a:r>
            <a:r>
              <a:rPr lang="en-US" dirty="0" smtClean="0">
                <a:latin typeface="Graphik Regular" panose="020B0503030202060203" pitchFamily="34" charset="0"/>
                <a:ea typeface="Calibri" panose="020F0502020204030204" pitchFamily="34" charset="0"/>
                <a:cs typeface="Times New Roman" panose="02020603050405020304" pitchFamily="18" charset="0"/>
              </a:rPr>
              <a:t>like yours are </a:t>
            </a:r>
            <a:r>
              <a:rPr lang="en-US" dirty="0">
                <a:latin typeface="Graphik Regular" panose="020B0503030202060203" pitchFamily="34" charset="0"/>
                <a:ea typeface="Calibri" panose="020F0502020204030204" pitchFamily="34" charset="0"/>
                <a:cs typeface="Times New Roman" panose="02020603050405020304" pitchFamily="18" charset="0"/>
              </a:rPr>
              <a:t>figuring out how employees safely return to work:  </a:t>
            </a:r>
            <a:r>
              <a:rPr lang="en-US" dirty="0" smtClean="0">
                <a:latin typeface="Graphik Regular" panose="020B0503030202060203" pitchFamily="34" charset="0"/>
                <a:ea typeface="Calibri" panose="020F0502020204030204" pitchFamily="34" charset="0"/>
                <a:cs typeface="Times New Roman" panose="02020603050405020304" pitchFamily="18" charset="0"/>
              </a:rPr>
              <a:t/>
            </a:r>
            <a:br>
              <a:rPr lang="en-US" dirty="0" smtClean="0">
                <a:latin typeface="Graphik Regular" panose="020B0503030202060203" pitchFamily="34" charset="0"/>
                <a:ea typeface="Calibri" panose="020F0502020204030204" pitchFamily="34" charset="0"/>
                <a:cs typeface="Times New Roman" panose="02020603050405020304" pitchFamily="18" charset="0"/>
              </a:rPr>
            </a:br>
            <a:r>
              <a:rPr lang="en-US" b="1" dirty="0" smtClean="0">
                <a:solidFill>
                  <a:srgbClr val="FF0000"/>
                </a:solidFill>
                <a:latin typeface="Graphik Regular" panose="020B0503030202060203" pitchFamily="34" charset="0"/>
                <a:ea typeface="Calibri" panose="020F0502020204030204" pitchFamily="34" charset="0"/>
                <a:cs typeface="Times New Roman" panose="02020603050405020304" pitchFamily="18" charset="0"/>
              </a:rPr>
              <a:t>Day </a:t>
            </a:r>
            <a:r>
              <a:rPr lang="en-US" b="1" dirty="0">
                <a:solidFill>
                  <a:srgbClr val="FF0000"/>
                </a:solidFill>
                <a:latin typeface="Graphik Regular" panose="020B0503030202060203" pitchFamily="34" charset="0"/>
                <a:ea typeface="Calibri" panose="020F0502020204030204" pitchFamily="34" charset="0"/>
                <a:cs typeface="Times New Roman" panose="02020603050405020304" pitchFamily="18" charset="0"/>
              </a:rPr>
              <a:t>1</a:t>
            </a:r>
            <a:r>
              <a:rPr lang="en-US" dirty="0">
                <a:latin typeface="Graphik Regular" panose="020B0503030202060203" pitchFamily="34" charset="0"/>
                <a:ea typeface="Calibri" panose="020F0502020204030204" pitchFamily="34" charset="0"/>
                <a:cs typeface="Times New Roman" panose="02020603050405020304" pitchFamily="18" charset="0"/>
              </a:rPr>
              <a:t>, </a:t>
            </a:r>
            <a:r>
              <a:rPr lang="en-US" b="1" dirty="0" smtClean="0">
                <a:solidFill>
                  <a:srgbClr val="0070C0"/>
                </a:solidFill>
                <a:latin typeface="Graphik Regular" panose="020B0503030202060203" pitchFamily="34" charset="0"/>
                <a:ea typeface="Calibri" panose="020F0502020204030204" pitchFamily="34" charset="0"/>
                <a:cs typeface="Times New Roman" panose="02020603050405020304" pitchFamily="18" charset="0"/>
              </a:rPr>
              <a:t>Near-Term</a:t>
            </a:r>
            <a:r>
              <a:rPr lang="en-US" dirty="0">
                <a:latin typeface="Graphik Regular" panose="020B0503030202060203" pitchFamily="34" charset="0"/>
                <a:ea typeface="Calibri" panose="020F0502020204030204" pitchFamily="34" charset="0"/>
                <a:cs typeface="Times New Roman" panose="02020603050405020304" pitchFamily="18" charset="0"/>
              </a:rPr>
              <a:t>, </a:t>
            </a:r>
            <a:r>
              <a:rPr lang="en-US" dirty="0" smtClean="0">
                <a:latin typeface="Graphik Regular" panose="020B0503030202060203" pitchFamily="34" charset="0"/>
                <a:ea typeface="Calibri" panose="020F0502020204030204" pitchFamily="34" charset="0"/>
                <a:cs typeface="Times New Roman" panose="02020603050405020304" pitchFamily="18" charset="0"/>
              </a:rPr>
              <a:t> &amp; </a:t>
            </a:r>
            <a:r>
              <a:rPr lang="en-US" b="1" dirty="0" smtClean="0">
                <a:solidFill>
                  <a:schemeClr val="bg1">
                    <a:lumMod val="50000"/>
                  </a:schemeClr>
                </a:solidFill>
                <a:latin typeface="Graphik Regular" panose="020B0503030202060203" pitchFamily="34" charset="0"/>
                <a:ea typeface="Calibri" panose="020F0502020204030204" pitchFamily="34" charset="0"/>
                <a:cs typeface="Times New Roman" panose="02020603050405020304" pitchFamily="18" charset="0"/>
              </a:rPr>
              <a:t>Long-Term</a:t>
            </a:r>
            <a:endParaRPr lang="en-US" b="1" dirty="0">
              <a:solidFill>
                <a:schemeClr val="bg1">
                  <a:lumMod val="50000"/>
                </a:schemeClr>
              </a:solidFill>
              <a:latin typeface="Graphik Regular" panose="020B0503030202060203" pitchFamily="34" charset="0"/>
              <a:ea typeface="Calibri" panose="020F0502020204030204" pitchFamily="34" charset="0"/>
              <a:cs typeface="Times New Roman" panose="02020603050405020304" pitchFamily="18" charset="0"/>
            </a:endParaRPr>
          </a:p>
          <a:p>
            <a:endParaRPr lang="en-US" dirty="0">
              <a:latin typeface="Graphik Regular" panose="020B0503030202060203" pitchFamily="34" charset="0"/>
              <a:ea typeface="Calibri" panose="020F0502020204030204" pitchFamily="34" charset="0"/>
              <a:cs typeface="Times New Roman" panose="02020603050405020304" pitchFamily="18" charset="0"/>
            </a:endParaRPr>
          </a:p>
          <a:p>
            <a:r>
              <a:rPr lang="en-US" dirty="0">
                <a:latin typeface="Graphik Regular" panose="020B0503030202060203" pitchFamily="34" charset="0"/>
                <a:ea typeface="Calibri" panose="020F0502020204030204" pitchFamily="34" charset="0"/>
                <a:cs typeface="Times New Roman" panose="02020603050405020304" pitchFamily="18" charset="0"/>
              </a:rPr>
              <a:t>Key topics include: </a:t>
            </a:r>
          </a:p>
          <a:p>
            <a:pPr marL="120650" indent="-120650">
              <a:buClr>
                <a:srgbClr val="C00000"/>
              </a:buClr>
              <a:buFont typeface="Arial" panose="020B0604020202020204" pitchFamily="34" charset="0"/>
              <a:buChar char="•"/>
              <a:tabLst>
                <a:tab pos="274638" algn="l"/>
                <a:tab pos="396875" algn="l"/>
              </a:tabLst>
            </a:pPr>
            <a:r>
              <a:rPr lang="en-US" dirty="0">
                <a:latin typeface="Graphik Regular" panose="020B0503030202060203" pitchFamily="34" charset="0"/>
                <a:ea typeface="Calibri" panose="020F0502020204030204" pitchFamily="34" charset="0"/>
                <a:cs typeface="Times New Roman" panose="02020603050405020304" pitchFamily="18" charset="0"/>
              </a:rPr>
              <a:t> proper safety &amp; cleaning methods</a:t>
            </a:r>
          </a:p>
          <a:p>
            <a:pPr marL="120650" indent="-120650">
              <a:buClr>
                <a:srgbClr val="C00000"/>
              </a:buClr>
              <a:buFont typeface="Arial" panose="020B0604020202020204" pitchFamily="34" charset="0"/>
              <a:buChar char="•"/>
              <a:tabLst>
                <a:tab pos="274638" algn="l"/>
                <a:tab pos="396875" algn="l"/>
              </a:tabLst>
            </a:pPr>
            <a:r>
              <a:rPr lang="en-US" dirty="0">
                <a:latin typeface="Graphik Regular" panose="020B0503030202060203" pitchFamily="34" charset="0"/>
                <a:ea typeface="Calibri" panose="020F0502020204030204" pitchFamily="34" charset="0"/>
                <a:cs typeface="Times New Roman" panose="02020603050405020304" pitchFamily="18" charset="0"/>
              </a:rPr>
              <a:t> open areas, conference rooms, workstations</a:t>
            </a:r>
          </a:p>
          <a:p>
            <a:pPr marL="120650" indent="-120650">
              <a:buClr>
                <a:srgbClr val="C00000"/>
              </a:buClr>
              <a:buFont typeface="Arial" panose="020B0604020202020204" pitchFamily="34" charset="0"/>
              <a:buChar char="•"/>
              <a:tabLst>
                <a:tab pos="274638" algn="l"/>
                <a:tab pos="396875" algn="l"/>
              </a:tabLst>
            </a:pPr>
            <a:r>
              <a:rPr lang="en-US" dirty="0">
                <a:latin typeface="Graphik Regular" panose="020B0503030202060203" pitchFamily="34" charset="0"/>
                <a:ea typeface="Calibri" panose="020F0502020204030204" pitchFamily="34" charset="0"/>
                <a:cs typeface="Times New Roman" panose="02020603050405020304" pitchFamily="18" charset="0"/>
              </a:rPr>
              <a:t> new products to support 6’ distancing</a:t>
            </a:r>
          </a:p>
          <a:p>
            <a:pPr marL="120650" indent="-120650">
              <a:buClr>
                <a:srgbClr val="C00000"/>
              </a:buClr>
              <a:buFont typeface="Arial" panose="020B0604020202020204" pitchFamily="34" charset="0"/>
              <a:buChar char="•"/>
              <a:tabLst>
                <a:tab pos="274638" algn="l"/>
                <a:tab pos="396875" algn="l"/>
              </a:tabLst>
            </a:pPr>
            <a:r>
              <a:rPr lang="en-US" dirty="0">
                <a:latin typeface="Graphik Regular" panose="020B0503030202060203" pitchFamily="34" charset="0"/>
                <a:ea typeface="Calibri" panose="020F0502020204030204" pitchFamily="34" charset="0"/>
                <a:cs typeface="Times New Roman" panose="02020603050405020304" pitchFamily="18" charset="0"/>
              </a:rPr>
              <a:t> communicating </a:t>
            </a:r>
            <a:r>
              <a:rPr lang="en-US" dirty="0" smtClean="0">
                <a:latin typeface="Graphik Regular" panose="020B0503030202060203" pitchFamily="34" charset="0"/>
                <a:ea typeface="Calibri" panose="020F0502020204030204" pitchFamily="34" charset="0"/>
                <a:cs typeface="Times New Roman" panose="02020603050405020304" pitchFamily="18" charset="0"/>
              </a:rPr>
              <a:t>changes and safety signage</a:t>
            </a:r>
            <a:endParaRPr lang="en-US" dirty="0">
              <a:latin typeface="Graphik Regular" panose="020B0503030202060203" pitchFamily="34" charset="0"/>
              <a:ea typeface="Calibri" panose="020F0502020204030204" pitchFamily="34" charset="0"/>
              <a:cs typeface="Times New Roman" panose="02020603050405020304" pitchFamily="18" charset="0"/>
            </a:endParaRPr>
          </a:p>
          <a:p>
            <a:endParaRPr lang="en-US" dirty="0">
              <a:latin typeface="Graphik Regular" panose="020B0503030202060203" pitchFamily="34" charset="0"/>
              <a:ea typeface="Calibri" panose="020F0502020204030204" pitchFamily="34" charset="0"/>
              <a:cs typeface="Times New Roman" panose="02020603050405020304" pitchFamily="18" charset="0"/>
            </a:endParaRPr>
          </a:p>
          <a:p>
            <a:r>
              <a:rPr lang="en-US" dirty="0">
                <a:latin typeface="Graphik Regular" panose="020B0503030202060203" pitchFamily="34" charset="0"/>
                <a:ea typeface="Calibri" panose="020F0502020204030204" pitchFamily="34" charset="0"/>
                <a:cs typeface="Times New Roman" panose="02020603050405020304" pitchFamily="18" charset="0"/>
              </a:rPr>
              <a:t>Current planning includes phased approaches &amp; continued WFH</a:t>
            </a:r>
          </a:p>
          <a:p>
            <a:endParaRPr lang="en-US" dirty="0">
              <a:latin typeface="Graphik Regular" panose="020B0503030202060203" pitchFamily="34" charset="0"/>
              <a:ea typeface="Calibri" panose="020F0502020204030204" pitchFamily="34" charset="0"/>
              <a:cs typeface="Times New Roman" panose="02020603050405020304" pitchFamily="18" charset="0"/>
            </a:endParaRPr>
          </a:p>
          <a:p>
            <a:r>
              <a:rPr lang="en-US" dirty="0">
                <a:latin typeface="Graphik Regular" panose="020B0503030202060203" pitchFamily="34" charset="0"/>
                <a:ea typeface="Calibri" panose="020F0502020204030204" pitchFamily="34" charset="0"/>
                <a:cs typeface="Times New Roman" panose="02020603050405020304" pitchFamily="18" charset="0"/>
              </a:rPr>
              <a:t>New workplace guidelines will continue to evolve</a:t>
            </a:r>
          </a:p>
        </p:txBody>
      </p:sp>
      <p:sp>
        <p:nvSpPr>
          <p:cNvPr id="5" name="object 11">
            <a:extLst>
              <a:ext uri="{FF2B5EF4-FFF2-40B4-BE49-F238E27FC236}">
                <a16:creationId xmlns:a16="http://schemas.microsoft.com/office/drawing/2014/main" xmlns="" id="{EE1A6350-C131-6B41-9947-7322FD0C26FE}"/>
              </a:ext>
            </a:extLst>
          </p:cNvPr>
          <p:cNvSpPr txBox="1"/>
          <p:nvPr/>
        </p:nvSpPr>
        <p:spPr>
          <a:xfrm rot="10800000">
            <a:off x="2159291" y="1295400"/>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6" name="object 11">
            <a:extLst>
              <a:ext uri="{FF2B5EF4-FFF2-40B4-BE49-F238E27FC236}">
                <a16:creationId xmlns:a16="http://schemas.microsoft.com/office/drawing/2014/main" xmlns="" id="{D3929DF9-42CF-994E-BA6E-B13DF70A4E5A}"/>
              </a:ext>
            </a:extLst>
          </p:cNvPr>
          <p:cNvSpPr txBox="1"/>
          <p:nvPr/>
        </p:nvSpPr>
        <p:spPr>
          <a:xfrm rot="10800000">
            <a:off x="2137314" y="2376752"/>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7" name="object 11">
            <a:extLst>
              <a:ext uri="{FF2B5EF4-FFF2-40B4-BE49-F238E27FC236}">
                <a16:creationId xmlns:a16="http://schemas.microsoft.com/office/drawing/2014/main" xmlns="" id="{A3499F3D-4C0E-6A4B-AD02-FB3D4EF25BB1}"/>
              </a:ext>
            </a:extLst>
          </p:cNvPr>
          <p:cNvSpPr txBox="1"/>
          <p:nvPr/>
        </p:nvSpPr>
        <p:spPr>
          <a:xfrm rot="10800000">
            <a:off x="2131644" y="4011025"/>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8" name="object 11">
            <a:extLst>
              <a:ext uri="{FF2B5EF4-FFF2-40B4-BE49-F238E27FC236}">
                <a16:creationId xmlns:a16="http://schemas.microsoft.com/office/drawing/2014/main" xmlns="" id="{6992D6D1-C598-8D40-83E2-643FB1BF64A9}"/>
              </a:ext>
            </a:extLst>
          </p:cNvPr>
          <p:cNvSpPr txBox="1"/>
          <p:nvPr/>
        </p:nvSpPr>
        <p:spPr>
          <a:xfrm rot="10800000">
            <a:off x="2144675" y="4829560"/>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9" name="object 13">
            <a:extLst>
              <a:ext uri="{FF2B5EF4-FFF2-40B4-BE49-F238E27FC236}">
                <a16:creationId xmlns:a16="http://schemas.microsoft.com/office/drawing/2014/main" xmlns="" id="{2F98CF99-A896-704D-9A75-F8F5C6FDF298}"/>
              </a:ext>
            </a:extLst>
          </p:cNvPr>
          <p:cNvSpPr txBox="1"/>
          <p:nvPr/>
        </p:nvSpPr>
        <p:spPr>
          <a:xfrm>
            <a:off x="2628900" y="5808331"/>
            <a:ext cx="5943600" cy="412934"/>
          </a:xfrm>
          <a:prstGeom prst="rect">
            <a:avLst/>
          </a:prstGeom>
          <a:solidFill>
            <a:schemeClr val="bg1">
              <a:lumMod val="95000"/>
            </a:schemeClr>
          </a:solidFill>
        </p:spPr>
        <p:txBody>
          <a:bodyPr vert="horz" wrap="square" lIns="0" tIns="12700" rIns="0" bIns="0" rtlCol="0">
            <a:spAutoFit/>
          </a:bodyPr>
          <a:lstStyle/>
          <a:p>
            <a:pPr marL="12700" marR="5080" algn="just">
              <a:lnSpc>
                <a:spcPct val="130200"/>
              </a:lnSpc>
              <a:spcBef>
                <a:spcPts val="100"/>
              </a:spcBef>
            </a:pPr>
            <a:r>
              <a:rPr lang="en-US" sz="2000" b="1" dirty="0">
                <a:solidFill>
                  <a:srgbClr val="009ADA"/>
                </a:solidFill>
                <a:latin typeface="Graphik Bold" panose="020B0803030202060203" pitchFamily="34" charset="0"/>
                <a:cs typeface="Arial"/>
              </a:rPr>
              <a:t>People </a:t>
            </a:r>
            <a:r>
              <a:rPr lang="en-US" sz="2000" b="1" spc="10" dirty="0">
                <a:solidFill>
                  <a:srgbClr val="009ADA"/>
                </a:solidFill>
                <a:latin typeface="Graphik Bold" panose="020B0803030202060203" pitchFamily="34" charset="0"/>
                <a:cs typeface="Arial"/>
              </a:rPr>
              <a:t>want to know they’ll be safe in the office</a:t>
            </a:r>
            <a:endParaRPr lang="en-US" sz="2000" b="1" dirty="0">
              <a:latin typeface="Graphik Bold" panose="020B0803030202060203" pitchFamily="34" charset="0"/>
              <a:cs typeface="Trebuchet MS"/>
            </a:endParaRPr>
          </a:p>
        </p:txBody>
      </p:sp>
    </p:spTree>
    <p:extLst>
      <p:ext uri="{BB962C8B-B14F-4D97-AF65-F5344CB8AC3E}">
        <p14:creationId xmlns:p14="http://schemas.microsoft.com/office/powerpoint/2010/main" val="3073200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14600"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4" name="object 4"/>
          <p:cNvSpPr txBox="1">
            <a:spLocks noGrp="1"/>
          </p:cNvSpPr>
          <p:nvPr>
            <p:ph type="title"/>
          </p:nvPr>
        </p:nvSpPr>
        <p:spPr>
          <a:xfrm>
            <a:off x="304800" y="225956"/>
            <a:ext cx="6248400" cy="536044"/>
          </a:xfrm>
          <a:prstGeom prst="rect">
            <a:avLst/>
          </a:prstGeom>
        </p:spPr>
        <p:txBody>
          <a:bodyPr vert="horz" wrap="square" lIns="0" tIns="12700" rIns="0" bIns="0" rtlCol="0">
            <a:spAutoFit/>
          </a:bodyPr>
          <a:lstStyle/>
          <a:p>
            <a:pPr marL="12700">
              <a:lnSpc>
                <a:spcPct val="100000"/>
              </a:lnSpc>
              <a:spcBef>
                <a:spcPts val="100"/>
              </a:spcBef>
            </a:pPr>
            <a:r>
              <a:rPr lang="en-US" sz="3400" dirty="0" smtClean="0">
                <a:latin typeface="Graphik Semibold"/>
                <a:cs typeface="Graphik Semibold"/>
              </a:rPr>
              <a:t>How</a:t>
            </a:r>
            <a:r>
              <a:rPr sz="3400" dirty="0" smtClean="0">
                <a:latin typeface="Graphik Semibold"/>
                <a:cs typeface="Graphik Semibold"/>
              </a:rPr>
              <a:t> </a:t>
            </a:r>
            <a:r>
              <a:rPr lang="en-US" sz="3400" dirty="0" smtClean="0">
                <a:latin typeface="Graphik Semibold"/>
                <a:cs typeface="Graphik Semibold"/>
              </a:rPr>
              <a:t>w</a:t>
            </a:r>
            <a:r>
              <a:rPr sz="3400" spc="-80" dirty="0" smtClean="0">
                <a:latin typeface="Graphik Semibold"/>
                <a:cs typeface="Graphik Semibold"/>
              </a:rPr>
              <a:t>e</a:t>
            </a:r>
            <a:r>
              <a:rPr lang="en-US" sz="3400" spc="-85" dirty="0">
                <a:latin typeface="Graphik Semibold"/>
                <a:cs typeface="Graphik Semibold"/>
              </a:rPr>
              <a:t>’re </a:t>
            </a:r>
            <a:r>
              <a:rPr lang="en-US" sz="3400" spc="-85" dirty="0" smtClean="0">
                <a:solidFill>
                  <a:srgbClr val="E52619"/>
                </a:solidFill>
                <a:latin typeface="Graphik Semibold"/>
                <a:cs typeface="Graphik Semibold"/>
              </a:rPr>
              <a:t>a</a:t>
            </a:r>
            <a:r>
              <a:rPr lang="en-US" sz="3400" spc="-35" dirty="0" smtClean="0">
                <a:solidFill>
                  <a:srgbClr val="E52619"/>
                </a:solidFill>
                <a:latin typeface="Graphik Semibold"/>
                <a:cs typeface="Graphik Semibold"/>
              </a:rPr>
              <a:t>dapting…</a:t>
            </a:r>
            <a:endParaRPr sz="3400" dirty="0">
              <a:solidFill>
                <a:srgbClr val="E52619"/>
              </a:solidFill>
              <a:latin typeface="Graphik Semibold"/>
              <a:cs typeface="Graphik Semibold"/>
            </a:endParaRPr>
          </a:p>
        </p:txBody>
      </p:sp>
      <p:sp>
        <p:nvSpPr>
          <p:cNvPr id="14" name="Rectangle 13">
            <a:extLst>
              <a:ext uri="{FF2B5EF4-FFF2-40B4-BE49-F238E27FC236}">
                <a16:creationId xmlns:a16="http://schemas.microsoft.com/office/drawing/2014/main" xmlns="" id="{B0F4A99C-6C67-6043-B8A2-36B04424ABF5}"/>
              </a:ext>
            </a:extLst>
          </p:cNvPr>
          <p:cNvSpPr/>
          <p:nvPr/>
        </p:nvSpPr>
        <p:spPr>
          <a:xfrm>
            <a:off x="3129688" y="1524000"/>
            <a:ext cx="5791200" cy="4955203"/>
          </a:xfrm>
          <a:prstGeom prst="rect">
            <a:avLst/>
          </a:prstGeom>
        </p:spPr>
        <p:txBody>
          <a:bodyPr wrap="square">
            <a:spAutoFit/>
          </a:bodyPr>
          <a:lstStyle/>
          <a:p>
            <a:r>
              <a:rPr lang="en-US" b="1" dirty="0" smtClean="0">
                <a:solidFill>
                  <a:srgbClr val="E52619"/>
                </a:solidFill>
                <a:latin typeface="Graphik Bold" panose="020B0803030202060203" pitchFamily="34" charset="0"/>
                <a:ea typeface="Calibri" panose="020F0502020204030204" pitchFamily="34" charset="0"/>
                <a:cs typeface="Times New Roman" panose="02020603050405020304" pitchFamily="18" charset="0"/>
              </a:rPr>
              <a:t>Our Return to Work Action Plan:</a:t>
            </a:r>
          </a:p>
          <a:p>
            <a:endParaRPr lang="en-US" b="1" dirty="0" smtClean="0">
              <a:latin typeface="Graphik Bold" panose="020B0803030202060203"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Disinfected our work areas and deep cleaned all locations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Increased cleaning and disinfecting protocols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Implemented associate identification </a:t>
            </a:r>
            <a:r>
              <a:rPr lang="en-US" b="1" dirty="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p</a:t>
            </a: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lan &amp; work procedures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Building access </a:t>
            </a:r>
            <a:r>
              <a:rPr lang="en-US" b="1" dirty="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p</a:t>
            </a: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rotocols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Evaluating and reconfiguring our work areas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Providing technology to WFH</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Providing PPE</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Enforcing CDC social distancing guidelines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Implementing a visitor best practices process</a:t>
            </a:r>
          </a:p>
          <a:p>
            <a:pPr marL="285750" indent="-285750">
              <a:buFont typeface="Arial" panose="020B0604020202020204" pitchFamily="34" charset="0"/>
              <a:buChar char="•"/>
            </a:pPr>
            <a:r>
              <a:rPr lang="en-US"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rPr>
              <a:t>Developed a COVID-19 protocol should someone test positive</a:t>
            </a:r>
          </a:p>
          <a:p>
            <a:pPr marL="285750" indent="-285750">
              <a:buFont typeface="Arial" panose="020B0604020202020204" pitchFamily="34" charset="0"/>
              <a:buChar char="•"/>
            </a:pPr>
            <a:endParaRPr lang="en-US" sz="1400" b="1" dirty="0" smtClean="0">
              <a:solidFill>
                <a:schemeClr val="tx1">
                  <a:lumMod val="65000"/>
                  <a:lumOff val="35000"/>
                </a:schemeClr>
              </a:solidFill>
              <a:latin typeface="Graphik Regular" panose="020B0503030202060203"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400" b="1" dirty="0" smtClean="0">
              <a:latin typeface="Graphik Regular" panose="020B0503030202060203"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6282" y="1905000"/>
            <a:ext cx="2956367"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613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91"/>
            <a:ext cx="2514600"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4" name="object 4"/>
          <p:cNvSpPr txBox="1">
            <a:spLocks noGrp="1"/>
          </p:cNvSpPr>
          <p:nvPr>
            <p:ph type="title"/>
          </p:nvPr>
        </p:nvSpPr>
        <p:spPr>
          <a:xfrm>
            <a:off x="7591" y="566095"/>
            <a:ext cx="4332226" cy="566822"/>
          </a:xfrm>
          <a:prstGeom prst="rect">
            <a:avLst/>
          </a:prstGeom>
        </p:spPr>
        <p:txBody>
          <a:bodyPr vert="horz" wrap="square" lIns="0" tIns="12700" rIns="0" bIns="0" rtlCol="0">
            <a:spAutoFit/>
          </a:bodyPr>
          <a:lstStyle/>
          <a:p>
            <a:pPr marL="12700">
              <a:lnSpc>
                <a:spcPct val="100000"/>
              </a:lnSpc>
              <a:spcBef>
                <a:spcPts val="100"/>
              </a:spcBef>
            </a:pPr>
            <a:r>
              <a:rPr sz="3600" dirty="0">
                <a:latin typeface="Graphik Semibold"/>
                <a:cs typeface="Graphik Semibold"/>
              </a:rPr>
              <a:t>What </a:t>
            </a:r>
            <a:r>
              <a:rPr lang="en-US" sz="3600" dirty="0" smtClean="0">
                <a:latin typeface="Graphik Semibold"/>
                <a:cs typeface="Graphik Semibold"/>
              </a:rPr>
              <a:t>w</a:t>
            </a:r>
            <a:r>
              <a:rPr sz="3600" spc="-80" dirty="0" smtClean="0">
                <a:latin typeface="Graphik Semibold"/>
                <a:cs typeface="Graphik Semibold"/>
              </a:rPr>
              <a:t>e</a:t>
            </a:r>
            <a:r>
              <a:rPr lang="en-US" sz="3600" spc="-85" dirty="0">
                <a:latin typeface="Graphik Semibold"/>
                <a:cs typeface="Graphik Semibold"/>
              </a:rPr>
              <a:t>’re </a:t>
            </a:r>
            <a:r>
              <a:rPr lang="en-US" sz="3600" spc="-35" dirty="0" smtClean="0">
                <a:solidFill>
                  <a:srgbClr val="D2232A"/>
                </a:solidFill>
                <a:latin typeface="Graphik Semibold"/>
                <a:cs typeface="Graphik Semibold"/>
              </a:rPr>
              <a:t>doing…</a:t>
            </a:r>
            <a:endParaRPr sz="3600" dirty="0">
              <a:latin typeface="Graphik Semibold"/>
              <a:cs typeface="Graphik Semibold"/>
            </a:endParaRPr>
          </a:p>
        </p:txBody>
      </p:sp>
      <p:sp>
        <p:nvSpPr>
          <p:cNvPr id="14" name="Rectangle 13">
            <a:extLst>
              <a:ext uri="{FF2B5EF4-FFF2-40B4-BE49-F238E27FC236}">
                <a16:creationId xmlns:a16="http://schemas.microsoft.com/office/drawing/2014/main" xmlns="" id="{B0F4A99C-6C67-6043-B8A2-36B04424ABF5}"/>
              </a:ext>
            </a:extLst>
          </p:cNvPr>
          <p:cNvSpPr/>
          <p:nvPr/>
        </p:nvSpPr>
        <p:spPr>
          <a:xfrm>
            <a:off x="3408187" y="1447800"/>
            <a:ext cx="5410200" cy="3970318"/>
          </a:xfrm>
          <a:prstGeom prst="rect">
            <a:avLst/>
          </a:prstGeom>
        </p:spPr>
        <p:txBody>
          <a:bodyPr wrap="square">
            <a:spAutoFit/>
          </a:bodyPr>
          <a:lstStyle/>
          <a:p>
            <a:r>
              <a:rPr lang="en-US" dirty="0">
                <a:latin typeface="Graphik Regular" panose="020B0503030202060203" pitchFamily="34" charset="0"/>
                <a:ea typeface="Calibri" panose="020F0502020204030204" pitchFamily="34" charset="0"/>
                <a:cs typeface="Times New Roman" panose="02020603050405020304" pitchFamily="18" charset="0"/>
              </a:rPr>
              <a:t>Created a survey to understand people’s experience with WFH, identify concerns they have upon returning to the workplace and gain insight into future company plans </a:t>
            </a:r>
            <a:r>
              <a:rPr lang="en-US" dirty="0" smtClean="0">
                <a:latin typeface="Graphik Regular" panose="020B0503030202060203" pitchFamily="34" charset="0"/>
                <a:ea typeface="Calibri" panose="020F0502020204030204" pitchFamily="34" charset="0"/>
                <a:cs typeface="Times New Roman" panose="02020603050405020304" pitchFamily="18" charset="0"/>
              </a:rPr>
              <a:t>(420+ responses!)</a:t>
            </a:r>
            <a:endParaRPr lang="en-US" b="1" dirty="0">
              <a:solidFill>
                <a:schemeClr val="bg1">
                  <a:lumMod val="50000"/>
                </a:schemeClr>
              </a:solidFill>
              <a:latin typeface="Graphik Regular" panose="020B0503030202060203" pitchFamily="34" charset="0"/>
              <a:ea typeface="Calibri" panose="020F0502020204030204" pitchFamily="34" charset="0"/>
              <a:cs typeface="Times New Roman" panose="02020603050405020304" pitchFamily="18" charset="0"/>
            </a:endParaRPr>
          </a:p>
          <a:p>
            <a:endParaRPr lang="en-US" dirty="0">
              <a:latin typeface="Graphik Regular" panose="020B0503030202060203" pitchFamily="34" charset="0"/>
              <a:ea typeface="Calibri" panose="020F0502020204030204" pitchFamily="34" charset="0"/>
              <a:cs typeface="Times New Roman" panose="02020603050405020304" pitchFamily="18" charset="0"/>
            </a:endParaRPr>
          </a:p>
          <a:p>
            <a:r>
              <a:rPr lang="en-US" dirty="0">
                <a:latin typeface="Graphik Regular" panose="020B0503030202060203" pitchFamily="34" charset="0"/>
                <a:ea typeface="Calibri" panose="020F0502020204030204" pitchFamily="34" charset="0"/>
                <a:cs typeface="Times New Roman" panose="02020603050405020304" pitchFamily="18" charset="0"/>
              </a:rPr>
              <a:t>Developed scenarios for Continental Office work spaces to meet government requirements and ensure physical distancing</a:t>
            </a:r>
          </a:p>
          <a:p>
            <a:endParaRPr lang="en-US" dirty="0">
              <a:latin typeface="Graphik Regular" panose="020B0503030202060203" pitchFamily="34" charset="0"/>
              <a:ea typeface="Calibri" panose="020F0502020204030204" pitchFamily="34" charset="0"/>
              <a:cs typeface="Times New Roman" panose="02020603050405020304" pitchFamily="18" charset="0"/>
            </a:endParaRPr>
          </a:p>
          <a:p>
            <a:r>
              <a:rPr lang="en-US" dirty="0">
                <a:latin typeface="Graphik Regular" panose="020B0503030202060203" pitchFamily="34" charset="0"/>
                <a:ea typeface="Calibri" panose="020F0502020204030204" pitchFamily="34" charset="0"/>
                <a:cs typeface="Times New Roman" panose="02020603050405020304" pitchFamily="18" charset="0"/>
              </a:rPr>
              <a:t>Based on our own research and numerous discussions with clients and CRE leaders, drafted a procedure and protocol handbook</a:t>
            </a:r>
          </a:p>
          <a:p>
            <a:endParaRPr lang="en-US" dirty="0">
              <a:latin typeface="Graphik Regular" panose="020B0503030202060203" pitchFamily="34" charset="0"/>
              <a:ea typeface="Calibri" panose="020F0502020204030204" pitchFamily="34" charset="0"/>
              <a:cs typeface="Times New Roman" panose="02020603050405020304" pitchFamily="18" charset="0"/>
            </a:endParaRPr>
          </a:p>
        </p:txBody>
      </p:sp>
      <p:sp>
        <p:nvSpPr>
          <p:cNvPr id="5" name="object 11">
            <a:extLst>
              <a:ext uri="{FF2B5EF4-FFF2-40B4-BE49-F238E27FC236}">
                <a16:creationId xmlns:a16="http://schemas.microsoft.com/office/drawing/2014/main" xmlns="" id="{EE1A6350-C131-6B41-9947-7322FD0C26FE}"/>
              </a:ext>
            </a:extLst>
          </p:cNvPr>
          <p:cNvSpPr txBox="1"/>
          <p:nvPr/>
        </p:nvSpPr>
        <p:spPr>
          <a:xfrm rot="10800000">
            <a:off x="2671878" y="1352078"/>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6" name="object 11">
            <a:extLst>
              <a:ext uri="{FF2B5EF4-FFF2-40B4-BE49-F238E27FC236}">
                <a16:creationId xmlns:a16="http://schemas.microsoft.com/office/drawing/2014/main" xmlns="" id="{D3929DF9-42CF-994E-BA6E-B13DF70A4E5A}"/>
              </a:ext>
            </a:extLst>
          </p:cNvPr>
          <p:cNvSpPr txBox="1"/>
          <p:nvPr/>
        </p:nvSpPr>
        <p:spPr>
          <a:xfrm rot="10800000">
            <a:off x="2688548" y="2952518"/>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
        <p:nvSpPr>
          <p:cNvPr id="7" name="object 11">
            <a:extLst>
              <a:ext uri="{FF2B5EF4-FFF2-40B4-BE49-F238E27FC236}">
                <a16:creationId xmlns:a16="http://schemas.microsoft.com/office/drawing/2014/main" xmlns="" id="{A3499F3D-4C0E-6A4B-AD02-FB3D4EF25BB1}"/>
              </a:ext>
            </a:extLst>
          </p:cNvPr>
          <p:cNvSpPr txBox="1"/>
          <p:nvPr/>
        </p:nvSpPr>
        <p:spPr>
          <a:xfrm rot="10800000">
            <a:off x="2666486" y="4096160"/>
            <a:ext cx="674725" cy="705321"/>
          </a:xfrm>
          <a:prstGeom prst="rect">
            <a:avLst/>
          </a:prstGeom>
        </p:spPr>
        <p:txBody>
          <a:bodyPr vert="horz" wrap="square" lIns="0" tIns="0" rIns="0" bIns="0" rtlCol="0">
            <a:spAutoFit/>
          </a:bodyPr>
          <a:lstStyle/>
          <a:p>
            <a:pPr>
              <a:lnSpc>
                <a:spcPts val="5500"/>
              </a:lnSpc>
            </a:pPr>
            <a:r>
              <a:rPr sz="5500" b="1" spc="-1210" dirty="0">
                <a:solidFill>
                  <a:srgbClr val="E52619"/>
                </a:solidFill>
                <a:latin typeface="Lucida Sans"/>
                <a:cs typeface="Lucida Sans"/>
              </a:rPr>
              <a:t>&lt;</a:t>
            </a:r>
            <a:endParaRPr sz="5500" dirty="0">
              <a:latin typeface="Lucida Sans"/>
              <a:cs typeface="Lucida Sans"/>
            </a:endParaRPr>
          </a:p>
        </p:txBody>
      </p:sp>
    </p:spTree>
    <p:extLst>
      <p:ext uri="{BB962C8B-B14F-4D97-AF65-F5344CB8AC3E}">
        <p14:creationId xmlns:p14="http://schemas.microsoft.com/office/powerpoint/2010/main" val="2026532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752600"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4" name="object 4"/>
          <p:cNvSpPr txBox="1">
            <a:spLocks noGrp="1"/>
          </p:cNvSpPr>
          <p:nvPr>
            <p:ph type="title"/>
          </p:nvPr>
        </p:nvSpPr>
        <p:spPr>
          <a:xfrm>
            <a:off x="533400" y="193773"/>
            <a:ext cx="7467600" cy="566822"/>
          </a:xfrm>
          <a:prstGeom prst="rect">
            <a:avLst/>
          </a:prstGeom>
        </p:spPr>
        <p:txBody>
          <a:bodyPr vert="horz" wrap="square" lIns="0" tIns="12700" rIns="0" bIns="0" rtlCol="0">
            <a:spAutoFit/>
          </a:bodyPr>
          <a:lstStyle/>
          <a:p>
            <a:pPr marL="12700">
              <a:lnSpc>
                <a:spcPct val="100000"/>
              </a:lnSpc>
              <a:spcBef>
                <a:spcPts val="100"/>
              </a:spcBef>
            </a:pPr>
            <a:r>
              <a:rPr lang="en-US" sz="3600" dirty="0" smtClean="0">
                <a:latin typeface="Graphik Semibold"/>
                <a:cs typeface="Graphik Semibold"/>
              </a:rPr>
              <a:t>What </a:t>
            </a:r>
            <a:r>
              <a:rPr sz="3600" dirty="0" smtClean="0">
                <a:latin typeface="Graphik Semibold"/>
                <a:cs typeface="Graphik Semibold"/>
              </a:rPr>
              <a:t> </a:t>
            </a:r>
            <a:r>
              <a:rPr lang="en-US" sz="3600" dirty="0" smtClean="0">
                <a:solidFill>
                  <a:srgbClr val="E52619"/>
                </a:solidFill>
                <a:latin typeface="Graphik Semibold"/>
                <a:cs typeface="Graphik Semibold"/>
              </a:rPr>
              <a:t>we found</a:t>
            </a:r>
            <a:r>
              <a:rPr lang="en-US" sz="3600" baseline="30000" dirty="0" smtClean="0">
                <a:solidFill>
                  <a:srgbClr val="E52619"/>
                </a:solidFill>
                <a:latin typeface="Graphik Semibold"/>
                <a:cs typeface="Graphik Semibold"/>
              </a:rPr>
              <a:t>*</a:t>
            </a:r>
            <a:r>
              <a:rPr lang="en-US" sz="3600" dirty="0" smtClean="0">
                <a:solidFill>
                  <a:srgbClr val="E52619"/>
                </a:solidFill>
                <a:latin typeface="Graphik Semibold"/>
                <a:cs typeface="Graphik Semibold"/>
              </a:rPr>
              <a:t>…</a:t>
            </a:r>
            <a:endParaRPr sz="3600" dirty="0">
              <a:solidFill>
                <a:srgbClr val="E52619"/>
              </a:solidFill>
              <a:latin typeface="Graphik Semibold"/>
              <a:cs typeface="Graphik Semibold"/>
            </a:endParaRPr>
          </a:p>
        </p:txBody>
      </p:sp>
      <p:sp>
        <p:nvSpPr>
          <p:cNvPr id="3" name="Rectangle 2"/>
          <p:cNvSpPr/>
          <p:nvPr/>
        </p:nvSpPr>
        <p:spPr>
          <a:xfrm>
            <a:off x="1714500" y="1090057"/>
            <a:ext cx="6134100" cy="400110"/>
          </a:xfrm>
          <a:prstGeom prst="rect">
            <a:avLst/>
          </a:prstGeom>
          <a:noFill/>
        </p:spPr>
        <p:txBody>
          <a:bodyPr wrap="square" lIns="91440" tIns="45720" rIns="91440" bIns="45720">
            <a:spAutoFit/>
          </a:bodyPr>
          <a:lstStyle/>
          <a:p>
            <a:pPr algn="ctr"/>
            <a:r>
              <a:rPr lang="en-US" sz="2000" b="0" cap="none" spc="0" dirty="0" smtClean="0">
                <a:ln w="0"/>
                <a:solidFill>
                  <a:srgbClr val="0A9DDA"/>
                </a:solidFill>
                <a:effectLst>
                  <a:outerShdw blurRad="38100" dist="25400" dir="5400000" algn="ctr" rotWithShape="0">
                    <a:srgbClr val="6E747A">
                      <a:alpha val="43000"/>
                    </a:srgbClr>
                  </a:outerShdw>
                </a:effectLst>
              </a:rPr>
              <a:t>1. Ongoing Disinfecting &amp; Regular Cleaning is Paramount</a:t>
            </a:r>
            <a:endParaRPr lang="en-US" sz="2000" b="0" cap="none" spc="0" dirty="0">
              <a:ln w="0"/>
              <a:solidFill>
                <a:srgbClr val="0A9DDA"/>
              </a:solidFill>
              <a:effectLst>
                <a:outerShdw blurRad="38100" dist="25400" dir="5400000" algn="ctr" rotWithShape="0">
                  <a:srgbClr val="6E747A">
                    <a:alpha val="43000"/>
                  </a:srgbClr>
                </a:outerShdw>
              </a:effectLst>
            </a:endParaRPr>
          </a:p>
        </p:txBody>
      </p:sp>
      <p:sp>
        <p:nvSpPr>
          <p:cNvPr id="9" name="Rectangle 8"/>
          <p:cNvSpPr/>
          <p:nvPr/>
        </p:nvSpPr>
        <p:spPr>
          <a:xfrm>
            <a:off x="1759318" y="2746321"/>
            <a:ext cx="6082563" cy="400110"/>
          </a:xfrm>
          <a:prstGeom prst="rect">
            <a:avLst/>
          </a:prstGeom>
          <a:noFill/>
        </p:spPr>
        <p:txBody>
          <a:bodyPr wrap="none" lIns="91440" tIns="45720" rIns="91440" bIns="45720">
            <a:spAutoFit/>
          </a:bodyPr>
          <a:lstStyle/>
          <a:p>
            <a:pPr algn="ctr"/>
            <a:r>
              <a:rPr lang="en-US" sz="2000" b="0" cap="none" spc="0" dirty="0" smtClean="0">
                <a:ln w="0"/>
                <a:solidFill>
                  <a:srgbClr val="C00000"/>
                </a:solidFill>
                <a:effectLst>
                  <a:outerShdw blurRad="38100" dist="25400" dir="5400000" algn="ctr" rotWithShape="0">
                    <a:srgbClr val="6E747A">
                      <a:alpha val="43000"/>
                    </a:srgbClr>
                  </a:outerShdw>
                </a:effectLst>
              </a:rPr>
              <a:t>2. Reconfiguring Space for Physical Distancing is a Reality</a:t>
            </a:r>
            <a:endParaRPr lang="en-US" sz="2000" b="0" cap="none" spc="0" dirty="0">
              <a:ln w="0"/>
              <a:solidFill>
                <a:srgbClr val="C00000"/>
              </a:solidFill>
              <a:effectLst>
                <a:outerShdw blurRad="38100" dist="25400" dir="5400000" algn="ctr" rotWithShape="0">
                  <a:srgbClr val="6E747A">
                    <a:alpha val="43000"/>
                  </a:srgbClr>
                </a:outerShdw>
              </a:effectLst>
            </a:endParaRPr>
          </a:p>
        </p:txBody>
      </p:sp>
      <p:sp>
        <p:nvSpPr>
          <p:cNvPr id="6" name="TextBox 5"/>
          <p:cNvSpPr txBox="1"/>
          <p:nvPr/>
        </p:nvSpPr>
        <p:spPr>
          <a:xfrm>
            <a:off x="1905000" y="1377471"/>
            <a:ext cx="7206573" cy="1323439"/>
          </a:xfrm>
          <a:prstGeom prst="rect">
            <a:avLst/>
          </a:prstGeom>
          <a:noFill/>
        </p:spPr>
        <p:txBody>
          <a:bodyPr wrap="square" rtlCol="0">
            <a:spAutoFit/>
          </a:bodyPr>
          <a:lstStyle/>
          <a:p>
            <a:pPr marL="171450" lvl="0" indent="-171450">
              <a:buFont typeface="Arial" panose="020B0604020202020204" pitchFamily="34" charset="0"/>
              <a:buChar char="•"/>
            </a:pPr>
            <a:r>
              <a:rPr lang="en-US" sz="1600" b="1" dirty="0">
                <a:solidFill>
                  <a:schemeClr val="tx1">
                    <a:lumMod val="65000"/>
                    <a:lumOff val="35000"/>
                  </a:schemeClr>
                </a:solidFill>
                <a:latin typeface="Graphik Light" panose="020B0403030202060203" pitchFamily="34" charset="0"/>
              </a:rPr>
              <a:t>95% </a:t>
            </a:r>
            <a:r>
              <a:rPr lang="en-US" sz="1600" dirty="0">
                <a:solidFill>
                  <a:schemeClr val="tx1">
                    <a:lumMod val="65000"/>
                    <a:lumOff val="35000"/>
                  </a:schemeClr>
                </a:solidFill>
                <a:latin typeface="Graphik Light" panose="020B0403030202060203" pitchFamily="34" charset="0"/>
              </a:rPr>
              <a:t>of today’s workforce expects the workplace to be fully disinfected prior to </a:t>
            </a:r>
            <a:r>
              <a:rPr lang="en-US" sz="1600" dirty="0" smtClean="0">
                <a:solidFill>
                  <a:schemeClr val="tx1">
                    <a:lumMod val="65000"/>
                    <a:lumOff val="35000"/>
                  </a:schemeClr>
                </a:solidFill>
                <a:latin typeface="Graphik Light" panose="020B0403030202060203" pitchFamily="34" charset="0"/>
              </a:rPr>
              <a:t>returning.</a:t>
            </a:r>
            <a:endParaRPr lang="en-US" sz="1600" dirty="0">
              <a:solidFill>
                <a:schemeClr val="tx1">
                  <a:lumMod val="65000"/>
                  <a:lumOff val="35000"/>
                </a:schemeClr>
              </a:solidFill>
              <a:latin typeface="Graphik Light" panose="020B0403030202060203" pitchFamily="34" charset="0"/>
            </a:endParaRPr>
          </a:p>
          <a:p>
            <a:pPr marL="171450" lvl="0" indent="-171450">
              <a:buFont typeface="Arial" panose="020B0604020202020204" pitchFamily="34" charset="0"/>
              <a:buChar char="•"/>
            </a:pPr>
            <a:r>
              <a:rPr lang="en-US" sz="1600" b="1" dirty="0">
                <a:solidFill>
                  <a:schemeClr val="tx1">
                    <a:lumMod val="65000"/>
                    <a:lumOff val="35000"/>
                  </a:schemeClr>
                </a:solidFill>
                <a:latin typeface="Graphik Light" panose="020B0403030202060203" pitchFamily="34" charset="0"/>
              </a:rPr>
              <a:t>96%</a:t>
            </a:r>
            <a:r>
              <a:rPr lang="en-US" sz="1600" dirty="0">
                <a:solidFill>
                  <a:schemeClr val="tx1">
                    <a:lumMod val="65000"/>
                    <a:lumOff val="35000"/>
                  </a:schemeClr>
                </a:solidFill>
                <a:latin typeface="Graphik Light" panose="020B0403030202060203" pitchFamily="34" charset="0"/>
              </a:rPr>
              <a:t> </a:t>
            </a:r>
            <a:r>
              <a:rPr lang="en-US" sz="1600" dirty="0" smtClean="0">
                <a:solidFill>
                  <a:schemeClr val="tx1">
                    <a:lumMod val="65000"/>
                    <a:lumOff val="35000"/>
                  </a:schemeClr>
                </a:solidFill>
                <a:latin typeface="Graphik Light" panose="020B0403030202060203" pitchFamily="34" charset="0"/>
              </a:rPr>
              <a:t>want increased </a:t>
            </a:r>
            <a:r>
              <a:rPr lang="en-US" sz="1600" dirty="0">
                <a:solidFill>
                  <a:schemeClr val="tx1">
                    <a:lumMod val="65000"/>
                    <a:lumOff val="35000"/>
                  </a:schemeClr>
                </a:solidFill>
                <a:latin typeface="Graphik Light" panose="020B0403030202060203" pitchFamily="34" charset="0"/>
              </a:rPr>
              <a:t>cleaning and disinfecting protocols on a regular basis </a:t>
            </a:r>
            <a:endParaRPr lang="en-US" sz="1600" dirty="0" smtClean="0">
              <a:solidFill>
                <a:schemeClr val="tx1">
                  <a:lumMod val="65000"/>
                  <a:lumOff val="35000"/>
                </a:schemeClr>
              </a:solidFill>
              <a:latin typeface="Graphik Light" panose="020B0403030202060203" pitchFamily="34" charset="0"/>
            </a:endParaRP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90</a:t>
            </a:r>
            <a:r>
              <a:rPr lang="en-US" sz="1600" b="1" dirty="0">
                <a:solidFill>
                  <a:schemeClr val="tx1">
                    <a:lumMod val="65000"/>
                    <a:lumOff val="35000"/>
                  </a:schemeClr>
                </a:solidFill>
                <a:latin typeface="Graphik Light" panose="020B0403030202060203" pitchFamily="34" charset="0"/>
              </a:rPr>
              <a:t>%</a:t>
            </a:r>
            <a:r>
              <a:rPr lang="en-US" sz="1600" dirty="0">
                <a:solidFill>
                  <a:schemeClr val="tx1">
                    <a:lumMod val="65000"/>
                    <a:lumOff val="35000"/>
                  </a:schemeClr>
                </a:solidFill>
                <a:latin typeface="Graphik Light" panose="020B0403030202060203" pitchFamily="34" charset="0"/>
              </a:rPr>
              <a:t> of workers want to know what their company’s cleaning process</a:t>
            </a:r>
          </a:p>
          <a:p>
            <a:endParaRPr lang="en-US" sz="1600" dirty="0"/>
          </a:p>
        </p:txBody>
      </p:sp>
      <p:sp>
        <p:nvSpPr>
          <p:cNvPr id="15" name="TextBox 14"/>
          <p:cNvSpPr txBox="1"/>
          <p:nvPr/>
        </p:nvSpPr>
        <p:spPr>
          <a:xfrm>
            <a:off x="1905000" y="3048000"/>
            <a:ext cx="7162800" cy="1323439"/>
          </a:xfrm>
          <a:prstGeom prst="rect">
            <a:avLst/>
          </a:prstGeom>
          <a:noFill/>
        </p:spPr>
        <p:txBody>
          <a:bodyPr wrap="square" rtlCol="0">
            <a:spAutoFit/>
          </a:bodyPr>
          <a:lstStyle/>
          <a:p>
            <a:pPr marL="171450" lvl="0" indent="-171450">
              <a:buFont typeface="Arial" panose="020B0604020202020204" pitchFamily="34" charset="0"/>
              <a:buChar char="•"/>
            </a:pPr>
            <a:r>
              <a:rPr lang="en-US" sz="1600" b="1" dirty="0">
                <a:solidFill>
                  <a:schemeClr val="tx1">
                    <a:lumMod val="65000"/>
                    <a:lumOff val="35000"/>
                  </a:schemeClr>
                </a:solidFill>
                <a:latin typeface="Graphik Light" panose="020B0403030202060203" pitchFamily="34" charset="0"/>
              </a:rPr>
              <a:t>71%</a:t>
            </a:r>
            <a:r>
              <a:rPr lang="en-US" sz="1600" dirty="0">
                <a:solidFill>
                  <a:schemeClr val="tx1">
                    <a:lumMod val="65000"/>
                    <a:lumOff val="35000"/>
                  </a:schemeClr>
                </a:solidFill>
                <a:latin typeface="Graphik Light" panose="020B0403030202060203" pitchFamily="34" charset="0"/>
              </a:rPr>
              <a:t> of people </a:t>
            </a:r>
            <a:r>
              <a:rPr lang="en-US" sz="1600" dirty="0" smtClean="0">
                <a:solidFill>
                  <a:schemeClr val="tx1">
                    <a:lumMod val="65000"/>
                    <a:lumOff val="35000"/>
                  </a:schemeClr>
                </a:solidFill>
                <a:latin typeface="Graphik Light" panose="020B0403030202060203" pitchFamily="34" charset="0"/>
              </a:rPr>
              <a:t>want dividers </a:t>
            </a:r>
            <a:r>
              <a:rPr lang="en-US" sz="1600" dirty="0">
                <a:solidFill>
                  <a:schemeClr val="tx1">
                    <a:lumMod val="65000"/>
                    <a:lumOff val="35000"/>
                  </a:schemeClr>
                </a:solidFill>
                <a:latin typeface="Graphik Light" panose="020B0403030202060203" pitchFamily="34" charset="0"/>
              </a:rPr>
              <a:t>and partitions for open </a:t>
            </a:r>
            <a:r>
              <a:rPr lang="en-US" sz="1600" dirty="0" smtClean="0">
                <a:solidFill>
                  <a:schemeClr val="tx1">
                    <a:lumMod val="65000"/>
                    <a:lumOff val="35000"/>
                  </a:schemeClr>
                </a:solidFill>
                <a:latin typeface="Graphik Light" panose="020B0403030202060203" pitchFamily="34" charset="0"/>
              </a:rPr>
              <a:t>workstations</a:t>
            </a:r>
            <a:endParaRPr lang="en-US" sz="1600" dirty="0">
              <a:solidFill>
                <a:schemeClr val="tx1">
                  <a:lumMod val="65000"/>
                  <a:lumOff val="35000"/>
                </a:schemeClr>
              </a:solidFill>
              <a:latin typeface="Graphik Light" panose="020B0403030202060203" pitchFamily="34" charset="0"/>
            </a:endParaRPr>
          </a:p>
          <a:p>
            <a:pPr marL="171450" lvl="0" indent="-171450">
              <a:buFont typeface="Arial" panose="020B0604020202020204" pitchFamily="34" charset="0"/>
              <a:buChar char="•"/>
            </a:pPr>
            <a:r>
              <a:rPr lang="en-US" sz="1600" b="1" dirty="0">
                <a:solidFill>
                  <a:schemeClr val="tx1">
                    <a:lumMod val="65000"/>
                    <a:lumOff val="35000"/>
                  </a:schemeClr>
                </a:solidFill>
                <a:latin typeface="Graphik Light" panose="020B0403030202060203" pitchFamily="34" charset="0"/>
              </a:rPr>
              <a:t>89% </a:t>
            </a:r>
            <a:r>
              <a:rPr lang="en-US" sz="1600" dirty="0" smtClean="0">
                <a:solidFill>
                  <a:schemeClr val="tx1">
                    <a:lumMod val="65000"/>
                    <a:lumOff val="35000"/>
                  </a:schemeClr>
                </a:solidFill>
                <a:latin typeface="Graphik Light" panose="020B0403030202060203" pitchFamily="34" charset="0"/>
              </a:rPr>
              <a:t>think </a:t>
            </a:r>
            <a:r>
              <a:rPr lang="en-US" sz="1600" dirty="0">
                <a:solidFill>
                  <a:schemeClr val="tx1">
                    <a:lumMod val="65000"/>
                    <a:lumOff val="35000"/>
                  </a:schemeClr>
                </a:solidFill>
                <a:latin typeface="Graphik Light" panose="020B0403030202060203" pitchFamily="34" charset="0"/>
              </a:rPr>
              <a:t>we need to limit the number of people in common </a:t>
            </a:r>
            <a:r>
              <a:rPr lang="en-US" sz="1600" dirty="0" smtClean="0">
                <a:solidFill>
                  <a:schemeClr val="tx1">
                    <a:lumMod val="65000"/>
                    <a:lumOff val="35000"/>
                  </a:schemeClr>
                </a:solidFill>
                <a:latin typeface="Graphik Light" panose="020B0403030202060203" pitchFamily="34" charset="0"/>
              </a:rPr>
              <a:t>areas</a:t>
            </a:r>
            <a:endParaRPr lang="en-US" sz="1600" dirty="0">
              <a:solidFill>
                <a:schemeClr val="tx1">
                  <a:lumMod val="65000"/>
                  <a:lumOff val="35000"/>
                </a:schemeClr>
              </a:solidFill>
              <a:latin typeface="Graphik Light" panose="020B0403030202060203" pitchFamily="34" charset="0"/>
            </a:endParaRPr>
          </a:p>
          <a:p>
            <a:pPr marL="171450" lvl="0" indent="-171450">
              <a:buFont typeface="Arial" panose="020B0604020202020204" pitchFamily="34" charset="0"/>
              <a:buChar char="•"/>
            </a:pPr>
            <a:r>
              <a:rPr lang="en-US" sz="1600" b="1" dirty="0">
                <a:solidFill>
                  <a:schemeClr val="tx1">
                    <a:lumMod val="65000"/>
                    <a:lumOff val="35000"/>
                  </a:schemeClr>
                </a:solidFill>
                <a:latin typeface="Graphik Light" panose="020B0403030202060203" pitchFamily="34" charset="0"/>
              </a:rPr>
              <a:t>76%</a:t>
            </a:r>
            <a:r>
              <a:rPr lang="en-US" sz="1600" dirty="0">
                <a:solidFill>
                  <a:schemeClr val="tx1">
                    <a:lumMod val="65000"/>
                    <a:lumOff val="35000"/>
                  </a:schemeClr>
                </a:solidFill>
                <a:latin typeface="Graphik Light" panose="020B0403030202060203" pitchFamily="34" charset="0"/>
              </a:rPr>
              <a:t> of people think we should eliminate shared seating.</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58</a:t>
            </a:r>
            <a:r>
              <a:rPr lang="en-US" sz="1600" b="1" dirty="0">
                <a:solidFill>
                  <a:schemeClr val="tx1">
                    <a:lumMod val="65000"/>
                    <a:lumOff val="35000"/>
                  </a:schemeClr>
                </a:solidFill>
                <a:latin typeface="Graphik Light" panose="020B0403030202060203" pitchFamily="34" charset="0"/>
              </a:rPr>
              <a:t>%</a:t>
            </a:r>
            <a:r>
              <a:rPr lang="en-US" sz="1600" dirty="0">
                <a:solidFill>
                  <a:schemeClr val="tx1">
                    <a:lumMod val="65000"/>
                    <a:lumOff val="35000"/>
                  </a:schemeClr>
                </a:solidFill>
                <a:latin typeface="Graphik Light" panose="020B0403030202060203" pitchFamily="34" charset="0"/>
              </a:rPr>
              <a:t> of C-Level Leaders are planning to redesign their </a:t>
            </a:r>
            <a:r>
              <a:rPr lang="en-US" sz="1600" dirty="0" smtClean="0">
                <a:solidFill>
                  <a:schemeClr val="tx1">
                    <a:lumMod val="65000"/>
                    <a:lumOff val="35000"/>
                  </a:schemeClr>
                </a:solidFill>
                <a:latin typeface="Graphik Light" panose="020B0403030202060203" pitchFamily="34" charset="0"/>
              </a:rPr>
              <a:t>workplace</a:t>
            </a:r>
            <a:br>
              <a:rPr lang="en-US" sz="1600" dirty="0" smtClean="0">
                <a:solidFill>
                  <a:schemeClr val="tx1">
                    <a:lumMod val="65000"/>
                    <a:lumOff val="35000"/>
                  </a:schemeClr>
                </a:solidFill>
                <a:latin typeface="Graphik Light" panose="020B0403030202060203" pitchFamily="34" charset="0"/>
              </a:rPr>
            </a:br>
            <a:r>
              <a:rPr lang="en-US" sz="1600" dirty="0" smtClean="0">
                <a:solidFill>
                  <a:schemeClr val="tx1">
                    <a:lumMod val="65000"/>
                    <a:lumOff val="35000"/>
                  </a:schemeClr>
                </a:solidFill>
                <a:latin typeface="Graphik Light" panose="020B0403030202060203" pitchFamily="34" charset="0"/>
              </a:rPr>
              <a:t>(33% are undecided)</a:t>
            </a:r>
          </a:p>
        </p:txBody>
      </p:sp>
      <p:sp>
        <p:nvSpPr>
          <p:cNvPr id="19" name="Rectangle 18"/>
          <p:cNvSpPr/>
          <p:nvPr/>
        </p:nvSpPr>
        <p:spPr>
          <a:xfrm>
            <a:off x="1780395" y="4718529"/>
            <a:ext cx="6040176" cy="400110"/>
          </a:xfrm>
          <a:prstGeom prst="rect">
            <a:avLst/>
          </a:prstGeom>
          <a:noFill/>
        </p:spPr>
        <p:txBody>
          <a:bodyPr wrap="square" lIns="91440" tIns="45720" rIns="91440" bIns="45720">
            <a:spAutoFit/>
          </a:bodyPr>
          <a:lstStyle/>
          <a:p>
            <a:pPr algn="ctr"/>
            <a:r>
              <a:rPr lang="en-US" sz="2000" b="0" cap="none" spc="0" dirty="0" smtClean="0">
                <a:ln w="0"/>
                <a:solidFill>
                  <a:srgbClr val="0A9DDA"/>
                </a:solidFill>
                <a:effectLst>
                  <a:outerShdw blurRad="38100" dist="25400" dir="5400000" algn="ctr" rotWithShape="0">
                    <a:srgbClr val="6E747A">
                      <a:alpha val="43000"/>
                    </a:srgbClr>
                  </a:outerShdw>
                </a:effectLst>
              </a:rPr>
              <a:t>3. Accepting Part-Time Remote/WFH is the New Normal</a:t>
            </a:r>
            <a:endParaRPr lang="en-US" sz="2000" b="0" cap="none" spc="0" dirty="0">
              <a:ln w="0"/>
              <a:solidFill>
                <a:srgbClr val="0A9DDA"/>
              </a:solidFill>
              <a:effectLst>
                <a:outerShdw blurRad="38100" dist="25400" dir="5400000" algn="ctr" rotWithShape="0">
                  <a:srgbClr val="6E747A">
                    <a:alpha val="43000"/>
                  </a:srgbClr>
                </a:outerShdw>
              </a:effectLst>
            </a:endParaRPr>
          </a:p>
        </p:txBody>
      </p:sp>
      <p:sp>
        <p:nvSpPr>
          <p:cNvPr id="20" name="TextBox 19"/>
          <p:cNvSpPr txBox="1"/>
          <p:nvPr/>
        </p:nvSpPr>
        <p:spPr>
          <a:xfrm>
            <a:off x="1905000" y="5029200"/>
            <a:ext cx="7162800" cy="1077218"/>
          </a:xfrm>
          <a:prstGeom prst="rect">
            <a:avLst/>
          </a:prstGeom>
          <a:noFill/>
        </p:spPr>
        <p:txBody>
          <a:bodyPr wrap="square" rtlCol="0">
            <a:spAutoFit/>
          </a:bodyPr>
          <a:lstStyle/>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67% of C-Level said COVID-19 changed their perception of working from home and are planning to have some/all work from home now</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74% of people ages 25-44 want WFH options as compared to 53% of those ages 45-64.</a:t>
            </a:r>
            <a:endParaRPr lang="en-US" sz="1600" dirty="0">
              <a:solidFill>
                <a:schemeClr val="tx1">
                  <a:lumMod val="65000"/>
                  <a:lumOff val="35000"/>
                </a:schemeClr>
              </a:solidFill>
              <a:latin typeface="Graphik Light" panose="020B0403030202060203" pitchFamily="34" charset="0"/>
            </a:endParaRPr>
          </a:p>
        </p:txBody>
      </p:sp>
      <p:sp>
        <p:nvSpPr>
          <p:cNvPr id="7" name="TextBox 6"/>
          <p:cNvSpPr txBox="1"/>
          <p:nvPr/>
        </p:nvSpPr>
        <p:spPr>
          <a:xfrm>
            <a:off x="152400" y="6019800"/>
            <a:ext cx="1447800" cy="600164"/>
          </a:xfrm>
          <a:prstGeom prst="rect">
            <a:avLst/>
          </a:prstGeom>
          <a:noFill/>
        </p:spPr>
        <p:txBody>
          <a:bodyPr wrap="square" rtlCol="0">
            <a:spAutoFit/>
          </a:bodyPr>
          <a:lstStyle/>
          <a:p>
            <a:r>
              <a:rPr lang="en-US" sz="1100" dirty="0" smtClean="0">
                <a:solidFill>
                  <a:schemeClr val="bg1"/>
                </a:solidFill>
                <a:latin typeface="Graphik Light" panose="020B0403030202060203" pitchFamily="34" charset="0"/>
              </a:rPr>
              <a:t>*Source: May 2020 Continental Office RTW Survey</a:t>
            </a:r>
            <a:endParaRPr lang="en-US" sz="1100" dirty="0">
              <a:solidFill>
                <a:schemeClr val="bg1"/>
              </a:solidFill>
              <a:latin typeface="Graphik Light" panose="020B0403030202060203" pitchFamily="34" charset="0"/>
            </a:endParaRPr>
          </a:p>
        </p:txBody>
      </p:sp>
    </p:spTree>
    <p:extLst>
      <p:ext uri="{BB962C8B-B14F-4D97-AF65-F5344CB8AC3E}">
        <p14:creationId xmlns:p14="http://schemas.microsoft.com/office/powerpoint/2010/main" val="2093494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804" y="0"/>
            <a:ext cx="1631004"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4" name="object 4"/>
          <p:cNvSpPr txBox="1">
            <a:spLocks noGrp="1"/>
          </p:cNvSpPr>
          <p:nvPr>
            <p:ph type="title"/>
          </p:nvPr>
        </p:nvSpPr>
        <p:spPr>
          <a:xfrm>
            <a:off x="304800" y="177079"/>
            <a:ext cx="7467600" cy="566822"/>
          </a:xfrm>
          <a:prstGeom prst="rect">
            <a:avLst/>
          </a:prstGeom>
        </p:spPr>
        <p:txBody>
          <a:bodyPr vert="horz" wrap="square" lIns="0" tIns="12700" rIns="0" bIns="0" rtlCol="0">
            <a:spAutoFit/>
          </a:bodyPr>
          <a:lstStyle/>
          <a:p>
            <a:pPr marL="12700">
              <a:lnSpc>
                <a:spcPct val="100000"/>
              </a:lnSpc>
              <a:spcBef>
                <a:spcPts val="100"/>
              </a:spcBef>
            </a:pPr>
            <a:r>
              <a:rPr lang="en-US" sz="3600" dirty="0" smtClean="0">
                <a:latin typeface="Graphik Semibold"/>
                <a:cs typeface="Graphik Semibold"/>
              </a:rPr>
              <a:t>What </a:t>
            </a:r>
            <a:r>
              <a:rPr sz="3600" dirty="0" smtClean="0">
                <a:latin typeface="Graphik Semibold"/>
                <a:cs typeface="Graphik Semibold"/>
              </a:rPr>
              <a:t> </a:t>
            </a:r>
            <a:r>
              <a:rPr lang="en-US" sz="3600" dirty="0" smtClean="0">
                <a:solidFill>
                  <a:srgbClr val="E52619"/>
                </a:solidFill>
                <a:latin typeface="Graphik Semibold"/>
                <a:cs typeface="Graphik Semibold"/>
              </a:rPr>
              <a:t>we found</a:t>
            </a:r>
            <a:r>
              <a:rPr lang="en-US" sz="3600" baseline="30000" dirty="0" smtClean="0">
                <a:solidFill>
                  <a:srgbClr val="E52619"/>
                </a:solidFill>
                <a:latin typeface="Graphik Semibold"/>
                <a:cs typeface="Graphik Semibold"/>
              </a:rPr>
              <a:t>*</a:t>
            </a:r>
            <a:r>
              <a:rPr lang="en-US" sz="3600" dirty="0" smtClean="0">
                <a:solidFill>
                  <a:srgbClr val="E52619"/>
                </a:solidFill>
                <a:latin typeface="Graphik Semibold"/>
                <a:cs typeface="Graphik Semibold"/>
              </a:rPr>
              <a:t>…</a:t>
            </a:r>
            <a:endParaRPr sz="3600" dirty="0">
              <a:solidFill>
                <a:srgbClr val="E52619"/>
              </a:solidFill>
              <a:latin typeface="Graphik Semibold"/>
              <a:cs typeface="Graphik Semibold"/>
            </a:endParaRPr>
          </a:p>
        </p:txBody>
      </p:sp>
      <p:sp>
        <p:nvSpPr>
          <p:cNvPr id="3" name="Rectangle 2"/>
          <p:cNvSpPr/>
          <p:nvPr/>
        </p:nvSpPr>
        <p:spPr>
          <a:xfrm>
            <a:off x="1371600" y="1032156"/>
            <a:ext cx="6287992" cy="400110"/>
          </a:xfrm>
          <a:prstGeom prst="rect">
            <a:avLst/>
          </a:prstGeom>
          <a:noFill/>
        </p:spPr>
        <p:txBody>
          <a:bodyPr wrap="square" lIns="91440" tIns="45720" rIns="91440" bIns="45720">
            <a:spAutoFit/>
          </a:bodyPr>
          <a:lstStyle/>
          <a:p>
            <a:pPr algn="ctr"/>
            <a:r>
              <a:rPr lang="en-US" sz="2000" b="0" cap="none" spc="0" dirty="0" smtClean="0">
                <a:ln w="0"/>
                <a:solidFill>
                  <a:srgbClr val="0A9DDA"/>
                </a:solidFill>
                <a:effectLst>
                  <a:outerShdw blurRad="38100" dist="25400" dir="5400000" algn="ctr" rotWithShape="0">
                    <a:srgbClr val="6E747A">
                      <a:alpha val="43000"/>
                    </a:srgbClr>
                  </a:outerShdw>
                </a:effectLst>
              </a:rPr>
              <a:t>4. People Can Be Productive While Working From Home</a:t>
            </a:r>
            <a:endParaRPr lang="en-US" sz="2000" b="0" cap="none" spc="0" dirty="0">
              <a:ln w="0"/>
              <a:solidFill>
                <a:srgbClr val="0A9DDA"/>
              </a:solidFill>
              <a:effectLst>
                <a:outerShdw blurRad="38100" dist="25400" dir="5400000" algn="ctr" rotWithShape="0">
                  <a:srgbClr val="6E747A">
                    <a:alpha val="43000"/>
                  </a:srgbClr>
                </a:outerShdw>
              </a:effectLst>
            </a:endParaRPr>
          </a:p>
        </p:txBody>
      </p:sp>
      <p:sp>
        <p:nvSpPr>
          <p:cNvPr id="9" name="Rectangle 8"/>
          <p:cNvSpPr/>
          <p:nvPr/>
        </p:nvSpPr>
        <p:spPr>
          <a:xfrm>
            <a:off x="1526432" y="2593398"/>
            <a:ext cx="5839419" cy="400110"/>
          </a:xfrm>
          <a:prstGeom prst="rect">
            <a:avLst/>
          </a:prstGeom>
          <a:noFill/>
        </p:spPr>
        <p:txBody>
          <a:bodyPr wrap="none" lIns="91440" tIns="45720" rIns="91440" bIns="45720">
            <a:spAutoFit/>
          </a:bodyPr>
          <a:lstStyle/>
          <a:p>
            <a:pPr algn="ctr"/>
            <a:r>
              <a:rPr lang="en-US" sz="2000" b="0" cap="none" spc="0" dirty="0" smtClean="0">
                <a:ln w="0"/>
                <a:solidFill>
                  <a:srgbClr val="C00000"/>
                </a:solidFill>
                <a:effectLst>
                  <a:outerShdw blurRad="38100" dist="25400" dir="5400000" algn="ctr" rotWithShape="0">
                    <a:srgbClr val="6E747A">
                      <a:alpha val="43000"/>
                    </a:srgbClr>
                  </a:outerShdw>
                </a:effectLst>
              </a:rPr>
              <a:t>5. People Still Want a Physical Workplace Environment</a:t>
            </a:r>
            <a:endParaRPr lang="en-US" sz="2000" b="0" cap="none" spc="0" dirty="0">
              <a:ln w="0"/>
              <a:solidFill>
                <a:srgbClr val="C00000"/>
              </a:solidFill>
              <a:effectLst>
                <a:outerShdw blurRad="38100" dist="25400" dir="5400000" algn="ctr" rotWithShape="0">
                  <a:srgbClr val="6E747A">
                    <a:alpha val="43000"/>
                  </a:srgbClr>
                </a:outerShdw>
              </a:effectLst>
            </a:endParaRPr>
          </a:p>
        </p:txBody>
      </p:sp>
      <p:sp>
        <p:nvSpPr>
          <p:cNvPr id="6" name="TextBox 5"/>
          <p:cNvSpPr txBox="1"/>
          <p:nvPr/>
        </p:nvSpPr>
        <p:spPr>
          <a:xfrm>
            <a:off x="1600200" y="1367121"/>
            <a:ext cx="7831927" cy="830997"/>
          </a:xfrm>
          <a:prstGeom prst="rect">
            <a:avLst/>
          </a:prstGeom>
          <a:noFill/>
        </p:spPr>
        <p:txBody>
          <a:bodyPr wrap="square" rtlCol="0">
            <a:spAutoFit/>
          </a:bodyPr>
          <a:lstStyle/>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30% of people feel more productive &amp; 42% feel they are just as productive</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59% cited less distractions and 53% credit a flexible schedule</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73% would like a better home office set-up (ergonomic chair, etc.)</a:t>
            </a:r>
            <a:endParaRPr lang="en-US" sz="1600" dirty="0"/>
          </a:p>
        </p:txBody>
      </p:sp>
      <p:sp>
        <p:nvSpPr>
          <p:cNvPr id="15" name="TextBox 14"/>
          <p:cNvSpPr txBox="1"/>
          <p:nvPr/>
        </p:nvSpPr>
        <p:spPr>
          <a:xfrm>
            <a:off x="1676400" y="2993508"/>
            <a:ext cx="7315200" cy="1077218"/>
          </a:xfrm>
          <a:prstGeom prst="rect">
            <a:avLst/>
          </a:prstGeom>
          <a:noFill/>
        </p:spPr>
        <p:txBody>
          <a:bodyPr wrap="square" rtlCol="0">
            <a:spAutoFit/>
          </a:bodyPr>
          <a:lstStyle/>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94% still want a physical workplace to work within at times</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Only 12% want to work in the office 100% of the time</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63% want a mix of working in the office and remote</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19% want a mix of the office, at home, and a co-working space</a:t>
            </a:r>
            <a:endParaRPr lang="en-US" sz="1600" dirty="0" smtClean="0">
              <a:solidFill>
                <a:schemeClr val="tx1">
                  <a:lumMod val="65000"/>
                  <a:lumOff val="35000"/>
                </a:schemeClr>
              </a:solidFill>
              <a:latin typeface="Graphik Light" panose="020B0403030202060203" pitchFamily="34" charset="0"/>
            </a:endParaRPr>
          </a:p>
        </p:txBody>
      </p:sp>
      <p:sp>
        <p:nvSpPr>
          <p:cNvPr id="19" name="Rectangle 18"/>
          <p:cNvSpPr/>
          <p:nvPr/>
        </p:nvSpPr>
        <p:spPr>
          <a:xfrm>
            <a:off x="1265536" y="4424792"/>
            <a:ext cx="5546128" cy="400110"/>
          </a:xfrm>
          <a:prstGeom prst="rect">
            <a:avLst/>
          </a:prstGeom>
          <a:noFill/>
        </p:spPr>
        <p:txBody>
          <a:bodyPr wrap="square" lIns="91440" tIns="45720" rIns="91440" bIns="45720">
            <a:spAutoFit/>
          </a:bodyPr>
          <a:lstStyle/>
          <a:p>
            <a:pPr algn="ctr"/>
            <a:r>
              <a:rPr lang="en-US" sz="2000" b="0" cap="none" spc="0" dirty="0" smtClean="0">
                <a:ln w="0"/>
                <a:solidFill>
                  <a:srgbClr val="0A9DDA"/>
                </a:solidFill>
                <a:effectLst>
                  <a:outerShdw blurRad="38100" dist="25400" dir="5400000" algn="ctr" rotWithShape="0">
                    <a:srgbClr val="6E747A">
                      <a:alpha val="43000"/>
                    </a:srgbClr>
                  </a:outerShdw>
                </a:effectLst>
              </a:rPr>
              <a:t>6. Without a Physical Workplace People Miss:</a:t>
            </a:r>
            <a:endParaRPr lang="en-US" sz="2000" b="0" cap="none" spc="0" dirty="0">
              <a:ln w="0"/>
              <a:solidFill>
                <a:srgbClr val="0A9DDA"/>
              </a:solidFill>
              <a:effectLst>
                <a:outerShdw blurRad="38100" dist="25400" dir="5400000" algn="ctr" rotWithShape="0">
                  <a:srgbClr val="6E747A">
                    <a:alpha val="43000"/>
                  </a:srgbClr>
                </a:outerShdw>
              </a:effectLst>
            </a:endParaRPr>
          </a:p>
        </p:txBody>
      </p:sp>
      <p:sp>
        <p:nvSpPr>
          <p:cNvPr id="20" name="TextBox 19"/>
          <p:cNvSpPr txBox="1"/>
          <p:nvPr/>
        </p:nvSpPr>
        <p:spPr>
          <a:xfrm>
            <a:off x="1600200" y="4796364"/>
            <a:ext cx="7162800" cy="1077218"/>
          </a:xfrm>
          <a:prstGeom prst="rect">
            <a:avLst/>
          </a:prstGeom>
          <a:noFill/>
        </p:spPr>
        <p:txBody>
          <a:bodyPr wrap="square" rtlCol="0">
            <a:spAutoFit/>
          </a:bodyPr>
          <a:lstStyle/>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22% miss the ability to use meeting rooms and other private spaces</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46% feel less connected to their team when 100% remote</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49% miss visiting with customers</a:t>
            </a:r>
          </a:p>
          <a:p>
            <a:pPr marL="171450" lvl="0" indent="-171450">
              <a:buFont typeface="Arial" panose="020B0604020202020204" pitchFamily="34" charset="0"/>
              <a:buChar char="•"/>
            </a:pPr>
            <a:r>
              <a:rPr lang="en-US" sz="1600" b="1" dirty="0" smtClean="0">
                <a:solidFill>
                  <a:schemeClr val="tx1">
                    <a:lumMod val="65000"/>
                    <a:lumOff val="35000"/>
                  </a:schemeClr>
                </a:solidFill>
                <a:latin typeface="Graphik Light" panose="020B0403030202060203" pitchFamily="34" charset="0"/>
              </a:rPr>
              <a:t>72% miss the social aspect of being with co-workers</a:t>
            </a:r>
            <a:endParaRPr lang="en-US" sz="1600" dirty="0">
              <a:solidFill>
                <a:schemeClr val="tx1">
                  <a:lumMod val="65000"/>
                  <a:lumOff val="35000"/>
                </a:schemeClr>
              </a:solidFill>
              <a:latin typeface="Graphik Light" panose="020B0403030202060203" pitchFamily="34" charset="0"/>
            </a:endParaRPr>
          </a:p>
        </p:txBody>
      </p:sp>
      <p:sp>
        <p:nvSpPr>
          <p:cNvPr id="7" name="TextBox 6"/>
          <p:cNvSpPr txBox="1"/>
          <p:nvPr/>
        </p:nvSpPr>
        <p:spPr>
          <a:xfrm>
            <a:off x="68904" y="6122926"/>
            <a:ext cx="1447800" cy="600164"/>
          </a:xfrm>
          <a:prstGeom prst="rect">
            <a:avLst/>
          </a:prstGeom>
          <a:noFill/>
        </p:spPr>
        <p:txBody>
          <a:bodyPr wrap="square" rtlCol="0">
            <a:spAutoFit/>
          </a:bodyPr>
          <a:lstStyle/>
          <a:p>
            <a:r>
              <a:rPr lang="en-US" sz="1100" dirty="0" smtClean="0">
                <a:solidFill>
                  <a:schemeClr val="bg1"/>
                </a:solidFill>
                <a:latin typeface="Graphik Light" panose="020B0403030202060203" pitchFamily="34" charset="0"/>
              </a:rPr>
              <a:t>*Source: May 2020 Continental Office RTW Survey</a:t>
            </a:r>
            <a:endParaRPr lang="en-US" sz="1100" dirty="0">
              <a:solidFill>
                <a:schemeClr val="bg1"/>
              </a:solidFill>
              <a:latin typeface="Graphik Light" panose="020B0403030202060203" pitchFamily="34" charset="0"/>
            </a:endParaRPr>
          </a:p>
        </p:txBody>
      </p:sp>
    </p:spTree>
    <p:extLst>
      <p:ext uri="{BB962C8B-B14F-4D97-AF65-F5344CB8AC3E}">
        <p14:creationId xmlns:p14="http://schemas.microsoft.com/office/powerpoint/2010/main" val="2639915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12499</TotalTime>
  <Words>1211</Words>
  <Application>Microsoft Office PowerPoint</Application>
  <PresentationFormat>On-screen Show (4:3)</PresentationFormat>
  <Paragraphs>184</Paragraphs>
  <Slides>17</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Graphik Bold</vt:lpstr>
      <vt:lpstr>Graphik Light</vt:lpstr>
      <vt:lpstr>Graphik Regular</vt:lpstr>
      <vt:lpstr>Graphik Semibold</vt:lpstr>
      <vt:lpstr>Lucida Sans</vt:lpstr>
      <vt:lpstr>Times New Roman</vt:lpstr>
      <vt:lpstr>Trebuchet MS</vt:lpstr>
      <vt:lpstr>Office Theme</vt:lpstr>
      <vt:lpstr>PowerPoint Presentation</vt:lpstr>
      <vt:lpstr>There are many factors that need to be considered as we all develop our Return to Work (RTW) plans.   Our objective is to provide as much insight and support as possible to our clients.  The information that follows is not meant to be an all-inclusive guide, but rather ideas and insights.  There are specific areas where we have deep expertise and can provide products and/or services for RTW programs. </vt:lpstr>
      <vt:lpstr>You’re already…</vt:lpstr>
      <vt:lpstr>You’re asking…</vt:lpstr>
      <vt:lpstr>What we know…</vt:lpstr>
      <vt:lpstr>How we’re adapting…</vt:lpstr>
      <vt:lpstr>What we’re doing…</vt:lpstr>
      <vt:lpstr>What  we found*…</vt:lpstr>
      <vt:lpstr>What  we found*…</vt:lpstr>
      <vt:lpstr>How we can help you…</vt:lpstr>
      <vt:lpstr>How to get started…</vt:lpstr>
      <vt:lpstr>PowerPoint Presentation</vt:lpstr>
      <vt:lpstr>Safety Signage Overview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Iannarino</dc:creator>
  <cp:lastModifiedBy>Carina Gilbert</cp:lastModifiedBy>
  <cp:revision>170</cp:revision>
  <dcterms:created xsi:type="dcterms:W3CDTF">2020-03-02T16:19:45Z</dcterms:created>
  <dcterms:modified xsi:type="dcterms:W3CDTF">2020-05-13T15:29:05Z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2020-03-02T00:00:00Z</vt:filetime>
  </property>
  <property fmtid="{D5CDD505-2E9C-101B-9397-08002B2CF9AE}" pid="3" name="Creator">
    <vt:lpwstr>Adobe InDesign 15.0 (Windows)</vt:lpwstr>
  </property>
  <property fmtid="{D5CDD505-2E9C-101B-9397-08002B2CF9AE}" pid="4" name="LastSaved">
    <vt:filetime>2020-03-02T00:00:00Z</vt:filetime>
  </property>
</Properties>
</file>